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handoutMasterIdLst>
    <p:handoutMasterId r:id="rId41"/>
  </p:handoutMasterIdLst>
  <p:sldIdLst>
    <p:sldId id="303" r:id="rId2"/>
    <p:sldId id="394" r:id="rId3"/>
    <p:sldId id="390" r:id="rId4"/>
    <p:sldId id="321" r:id="rId5"/>
    <p:sldId id="336" r:id="rId6"/>
    <p:sldId id="335" r:id="rId7"/>
    <p:sldId id="337" r:id="rId8"/>
    <p:sldId id="363" r:id="rId9"/>
    <p:sldId id="342" r:id="rId10"/>
    <p:sldId id="391" r:id="rId11"/>
    <p:sldId id="393" r:id="rId12"/>
    <p:sldId id="344" r:id="rId13"/>
    <p:sldId id="345" r:id="rId14"/>
    <p:sldId id="392" r:id="rId15"/>
    <p:sldId id="334" r:id="rId16"/>
    <p:sldId id="330" r:id="rId17"/>
    <p:sldId id="348" r:id="rId18"/>
    <p:sldId id="349" r:id="rId19"/>
    <p:sldId id="350" r:id="rId20"/>
    <p:sldId id="352" r:id="rId21"/>
    <p:sldId id="351" r:id="rId22"/>
    <p:sldId id="353" r:id="rId23"/>
    <p:sldId id="359" r:id="rId24"/>
    <p:sldId id="358" r:id="rId25"/>
    <p:sldId id="354" r:id="rId26"/>
    <p:sldId id="355" r:id="rId27"/>
    <p:sldId id="357" r:id="rId28"/>
    <p:sldId id="360" r:id="rId29"/>
    <p:sldId id="331" r:id="rId30"/>
    <p:sldId id="364" r:id="rId31"/>
    <p:sldId id="365" r:id="rId32"/>
    <p:sldId id="395" r:id="rId33"/>
    <p:sldId id="346" r:id="rId34"/>
    <p:sldId id="366" r:id="rId35"/>
    <p:sldId id="367" r:id="rId36"/>
    <p:sldId id="368" r:id="rId37"/>
    <p:sldId id="362" r:id="rId38"/>
    <p:sldId id="329" r:id="rId3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4"/>
    <p:restoredTop sz="66217"/>
  </p:normalViewPr>
  <p:slideViewPr>
    <p:cSldViewPr snapToGrid="0" snapToObjects="1">
      <p:cViewPr>
        <p:scale>
          <a:sx n="80" d="100"/>
          <a:sy n="80" d="100"/>
        </p:scale>
        <p:origin x="392" y="1432"/>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4/1/18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4/1/18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signed up for </a:t>
            </a:r>
            <a:r>
              <a:rPr lang="en-US" dirty="0" err="1"/>
              <a:t>DataCamp</a:t>
            </a:r>
            <a:r>
              <a:rPr lang="en-US" dirty="0"/>
              <a:t>?</a:t>
            </a:r>
          </a:p>
          <a:p>
            <a:r>
              <a:rPr lang="en-US" dirty="0"/>
              <a:t>What classes have you looked at? Impressions?</a:t>
            </a:r>
          </a:p>
          <a:p>
            <a:r>
              <a:rPr lang="en-US" dirty="0"/>
              <a:t>As I had mentioned before, a main goal of this course is for participants to become comfortable using outside resources for just-in-time learning of the skills necessary to accomplish a specific task. From here on out, I’ll start pointing out resources to learn more. One caveat is that often times, these resources aren’t focused on clinical data analysis but on data analysis in general. Sometimes tutorials will go on about things that you don’t care about, like programming or creating web apps. In those cases, don’t get scared but instead feel free to skip the parts that don’t seem applicable or alternatively, work through them anyways, because you might learn something interested along the way.</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case your data isn’t tidy R has powerful capabilities to clean up a lot of different types of data problems by writing just a few lines of code. We won’t have time to get into it but here is a great </a:t>
            </a:r>
            <a:r>
              <a:rPr lang="en-US" dirty="0" err="1"/>
              <a:t>DataCamp</a:t>
            </a:r>
            <a:r>
              <a:rPr lang="en-US" dirty="0"/>
              <a:t> course on Cleaning Data.</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72279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data</a:t>
            </a:r>
            <a:r>
              <a:rPr lang="en-US" baseline="0" dirty="0"/>
              <a:t> can be displayed, and to tell </a:t>
            </a:r>
            <a:r>
              <a:rPr lang="en-US" baseline="0" dirty="0" err="1"/>
              <a:t>ggplot</a:t>
            </a:r>
            <a:r>
              <a:rPr lang="en-US" baseline="0" dirty="0"/>
              <a:t> what type of graph you want you use a </a:t>
            </a:r>
            <a:r>
              <a:rPr lang="en-US" b="1" baseline="0" dirty="0" err="1"/>
              <a:t>geom</a:t>
            </a:r>
            <a:r>
              <a:rPr lang="en-US" baseline="0" dirty="0"/>
              <a:t>_ function.</a:t>
            </a:r>
          </a:p>
          <a:p>
            <a:endParaRPr lang="en-US" baseline="0" dirty="0"/>
          </a:p>
          <a:p>
            <a:r>
              <a:rPr lang="en-US" baseline="0" dirty="0"/>
              <a:t>Here are the top 6 most useful </a:t>
            </a:r>
            <a:r>
              <a:rPr lang="en-US" baseline="0" dirty="0" err="1"/>
              <a:t>geom</a:t>
            </a:r>
            <a:r>
              <a:rPr lang="en-US" baseline="0" dirty="0"/>
              <a:t> functions for visualizing clinical data, but there are many more. You can see that they have pretty self-explanatory names: for a histogram, use </a:t>
            </a:r>
            <a:r>
              <a:rPr lang="en-US" baseline="0" dirty="0" err="1"/>
              <a:t>geom_histogram</a:t>
            </a:r>
            <a:r>
              <a:rPr lang="en-US" baseline="0" dirty="0"/>
              <a:t>(), for a line plot, use </a:t>
            </a:r>
            <a:r>
              <a:rPr lang="en-US" baseline="0" dirty="0" err="1"/>
              <a:t>geom_line</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(hand out)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is to write the aesthetic mappings. The idea behind this is that each graph contains markings whose properties relate to the values of one or more variables of the data set. An aesthetic mapping is simply a list of instructions to the </a:t>
            </a:r>
            <a:r>
              <a:rPr lang="en-US" dirty="0" err="1"/>
              <a:t>geom</a:t>
            </a:r>
            <a:r>
              <a:rPr lang="en-US" dirty="0"/>
              <a:t> function that tell it how the graphical properties should relate to the data.</a:t>
            </a:r>
          </a:p>
          <a:p>
            <a:endParaRPr lang="en-US" dirty="0"/>
          </a:p>
          <a:p>
            <a:r>
              <a:rPr lang="en-US" dirty="0"/>
              <a:t>* For example, in this very simple data set, the x axis value should relate to the a variable (or column)</a:t>
            </a:r>
          </a:p>
          <a:p>
            <a:pPr marL="171450" indent="-171450">
              <a:buFont typeface="Arial" panose="020B0604020202020204" pitchFamily="34" charset="0"/>
              <a:buChar char="•"/>
            </a:pPr>
            <a:r>
              <a:rPr lang="en-US" dirty="0"/>
              <a:t>The y axis value to the b column</a:t>
            </a:r>
          </a:p>
          <a:p>
            <a:pPr marL="171450" indent="-171450">
              <a:buFont typeface="Arial" panose="020B0604020202020204" pitchFamily="34" charset="0"/>
              <a:buChar char="•"/>
            </a:pPr>
            <a:r>
              <a:rPr lang="en-US" dirty="0"/>
              <a:t>And since we’re now out of axes, we can specify that the color should relate to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592787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a:t>
            </a:r>
            <a:r>
              <a:rPr lang="en-US" i="0" dirty="0" err="1"/>
              <a:t>dplyr</a:t>
            </a:r>
            <a:r>
              <a:rPr lang="en-US" i="0" dirty="0"/>
              <a:t> package for manipulating </a:t>
            </a:r>
            <a:r>
              <a:rPr lang="en-US" i="0" baseline="0" dirty="0"/>
              <a:t>data frames</a:t>
            </a:r>
            <a:r>
              <a:rPr lang="en-US" i="0" dirty="0"/>
              <a:t>. </a:t>
            </a:r>
            <a:r>
              <a:rPr lang="en-US" i="0" baseline="0" dirty="0" err="1"/>
              <a:t>Dplyr</a:t>
            </a:r>
            <a:r>
              <a:rPr lang="en-US" i="0" baseline="0" dirty="0"/>
              <a:t> should have been installed it as part of the </a:t>
            </a:r>
            <a:r>
              <a:rPr lang="en-US" i="0" baseline="0" dirty="0" err="1"/>
              <a:t>tidyverse</a:t>
            </a:r>
            <a:r>
              <a:rPr lang="en-US" i="0" baseline="0" dirty="0"/>
              <a:t>.</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behind</a:t>
            </a:r>
            <a:r>
              <a:rPr lang="en-US" sz="1200" i="0" kern="1200" baseline="0" dirty="0">
                <a:solidFill>
                  <a:schemeClr val="tx1"/>
                </a:solidFill>
                <a:effectLst/>
                <a:latin typeface="+mn-lt"/>
                <a:ea typeface="+mn-ea"/>
                <a:cs typeface="+mn-cs"/>
              </a:rPr>
              <a:t> </a:t>
            </a:r>
            <a:r>
              <a:rPr lang="en-US" sz="1200" i="0" kern="1200" baseline="0" dirty="0" err="1">
                <a:solidFill>
                  <a:schemeClr val="tx1"/>
                </a:solidFill>
                <a:effectLst/>
                <a:latin typeface="+mn-lt"/>
                <a:ea typeface="+mn-ea"/>
                <a:cs typeface="+mn-cs"/>
              </a:rPr>
              <a:t>dplyr</a:t>
            </a:r>
            <a:r>
              <a:rPr lang="en-US" sz="1200" i="0" kern="1200" baseline="0" dirty="0">
                <a:solidFill>
                  <a:schemeClr val="tx1"/>
                </a:solidFill>
                <a:effectLst/>
                <a:latin typeface="+mn-lt"/>
                <a:ea typeface="+mn-ea"/>
                <a:cs typeface="+mn-cs"/>
              </a:rPr>
              <a:t> is that any data analytic task can be performed by a small number of basic tasks, and there should be a consistent way to specify each basic analytic task - a </a:t>
            </a:r>
            <a:r>
              <a:rPr lang="en-US" sz="1200" b="1" i="0" kern="1200" baseline="0" dirty="0">
                <a:solidFill>
                  <a:schemeClr val="tx1"/>
                </a:solidFill>
                <a:effectLst/>
                <a:latin typeface="+mn-lt"/>
                <a:ea typeface="+mn-ea"/>
                <a:cs typeface="+mn-cs"/>
              </a:rPr>
              <a:t>grammar</a:t>
            </a:r>
            <a:r>
              <a:rPr lang="en-US" sz="1200" i="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In </a:t>
            </a:r>
            <a:r>
              <a:rPr lang="en-US" sz="1200" i="0" kern="1200" baseline="0" dirty="0" err="1">
                <a:solidFill>
                  <a:schemeClr val="tx1"/>
                </a:solidFill>
                <a:effectLst/>
                <a:latin typeface="+mn-lt"/>
                <a:ea typeface="+mn-ea"/>
                <a:cs typeface="+mn-cs"/>
              </a:rPr>
              <a:t>dplyr</a:t>
            </a:r>
            <a:r>
              <a:rPr lang="en-US" sz="1200" i="0" kern="1200" baseline="0" dirty="0">
                <a:solidFill>
                  <a:schemeClr val="tx1"/>
                </a:solidFill>
                <a:effectLst/>
                <a:latin typeface="+mn-lt"/>
                <a:ea typeface="+mn-ea"/>
                <a:cs typeface="+mn-cs"/>
              </a:rPr>
              <a:t> the grammar is structured a bit differently than ggplot2. It uses </a:t>
            </a:r>
            <a:r>
              <a:rPr lang="en-US" sz="1200" b="1" i="0" kern="1200" baseline="0" dirty="0">
                <a:solidFill>
                  <a:schemeClr val="tx1"/>
                </a:solidFill>
                <a:effectLst/>
                <a:latin typeface="+mn-lt"/>
                <a:ea typeface="+mn-ea"/>
                <a:cs typeface="+mn-cs"/>
              </a:rPr>
              <a:t>verbs</a:t>
            </a:r>
            <a:r>
              <a:rPr lang="en-US" sz="1200" b="0" i="0" kern="1200" baseline="0" dirty="0">
                <a:solidFill>
                  <a:schemeClr val="tx1"/>
                </a:solidFill>
                <a:effectLst/>
                <a:latin typeface="+mn-lt"/>
                <a:ea typeface="+mn-ea"/>
                <a:cs typeface="+mn-cs"/>
              </a:rPr>
              <a:t> such as </a:t>
            </a:r>
            <a:r>
              <a:rPr lang="en-US" sz="1200" b="1" i="0" kern="1200" baseline="0" dirty="0">
                <a:solidFill>
                  <a:schemeClr val="tx1"/>
                </a:solidFill>
                <a:effectLst/>
                <a:latin typeface="+mn-lt"/>
                <a:ea typeface="+mn-ea"/>
                <a:cs typeface="+mn-cs"/>
              </a:rPr>
              <a:t>filter</a:t>
            </a:r>
            <a:r>
              <a:rPr lang="en-US" sz="1200" b="0" i="0" kern="1200" baseline="0" dirty="0">
                <a:solidFill>
                  <a:schemeClr val="tx1"/>
                </a:solidFill>
                <a:effectLst/>
                <a:latin typeface="+mn-lt"/>
                <a:ea typeface="+mn-ea"/>
                <a:cs typeface="+mn-cs"/>
              </a:rPr>
              <a:t> or </a:t>
            </a:r>
            <a:r>
              <a:rPr lang="en-US" sz="1200" b="1" i="0" kern="1200" baseline="0" dirty="0">
                <a:solidFill>
                  <a:schemeClr val="tx1"/>
                </a:solidFill>
                <a:effectLst/>
                <a:latin typeface="+mn-lt"/>
                <a:ea typeface="+mn-ea"/>
                <a:cs typeface="+mn-cs"/>
              </a:rPr>
              <a:t>select.</a:t>
            </a:r>
            <a:r>
              <a:rPr lang="en-US" sz="1200" b="0" i="0" kern="1200" baseline="0" dirty="0">
                <a:solidFill>
                  <a:schemeClr val="tx1"/>
                </a:solidFill>
                <a:effectLst/>
                <a:latin typeface="+mn-lt"/>
                <a:ea typeface="+mn-ea"/>
                <a:cs typeface="+mn-cs"/>
              </a:rPr>
              <a:t> Each verb is a function that takes a data frame, does something with it, and then returns a modified data frame. These verbs can be stringed together to create powerful data analysis pipelines in just a few lines of code.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84871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first </a:t>
            </a:r>
            <a:r>
              <a:rPr lang="en-US" i="0" baseline="0" dirty="0" err="1"/>
              <a:t>dplyr</a:t>
            </a:r>
            <a:r>
              <a:rPr lang="en-US" i="0" baseline="0" dirty="0"/>
              <a:t> verb we’ll look at is select(). Select extracts columns from a data frame, by name.</a:t>
            </a:r>
          </a:p>
          <a:p>
            <a:endParaRPr lang="en-US" i="0" baseline="0" dirty="0"/>
          </a:p>
          <a:p>
            <a:r>
              <a:rPr lang="en-US" i="0" baseline="0" dirty="0"/>
              <a:t>Select takes a data frame as its first argument. After that it takes additional arguments that specify the names of the columns that you want to pick.</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97773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this select statement</a:t>
            </a:r>
            <a:r>
              <a:rPr lang="en-US" i="0" baseline="0" dirty="0"/>
              <a:t> will take </a:t>
            </a:r>
            <a:r>
              <a:rPr lang="en-US" i="0" baseline="0" dirty="0" err="1"/>
              <a:t>esr</a:t>
            </a:r>
            <a:r>
              <a:rPr lang="en-US" i="0" baseline="0" dirty="0"/>
              <a:t>, and select </a:t>
            </a:r>
            <a:r>
              <a:rPr lang="en-US" i="0" baseline="0" dirty="0" err="1"/>
              <a:t>CollAge</a:t>
            </a:r>
            <a:r>
              <a:rPr lang="en-US" i="0" baseline="0" dirty="0"/>
              <a:t> and Result. It will then return a new data frame that only has the columns </a:t>
            </a:r>
            <a:r>
              <a:rPr lang="en-US" i="0" baseline="0" dirty="0" err="1"/>
              <a:t>CollAge</a:t>
            </a:r>
            <a:r>
              <a:rPr lang="en-US" i="0" baseline="0" dirty="0"/>
              <a:t> and Result.</a:t>
            </a:r>
          </a:p>
          <a:p>
            <a:endParaRPr lang="en-US" i="0" baseline="0" dirty="0"/>
          </a:p>
          <a:p>
            <a:r>
              <a:rPr lang="en-US" i="0" baseline="0" dirty="0"/>
              <a:t>Note: select will </a:t>
            </a:r>
            <a:r>
              <a:rPr lang="en-US" b="1" i="0" baseline="0" dirty="0"/>
              <a:t>not</a:t>
            </a:r>
            <a:r>
              <a:rPr lang="en-US" b="0" i="0" baseline="0" dirty="0"/>
              <a:t> modify the original data frame. If you write the select statement like this it will simply display the result in the console or in you </a:t>
            </a:r>
            <a:r>
              <a:rPr lang="en-US" b="0" i="0" baseline="0" dirty="0" err="1"/>
              <a:t>Rmd</a:t>
            </a:r>
            <a:r>
              <a:rPr lang="en-US" b="0" i="0" baseline="0" dirty="0"/>
              <a:t> notebook. If you want to save the modified data frame you need to assign it to an object.</a:t>
            </a: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32775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second </a:t>
            </a:r>
            <a:r>
              <a:rPr lang="en-US" i="0" dirty="0" err="1"/>
              <a:t>dplyr</a:t>
            </a:r>
            <a:r>
              <a:rPr lang="en-US" i="0" dirty="0"/>
              <a:t> verb</a:t>
            </a:r>
            <a:r>
              <a:rPr lang="en-US" i="0" baseline="0" dirty="0"/>
              <a:t> to know about is filter(). Filter extracts rows </a:t>
            </a:r>
            <a:r>
              <a:rPr lang="mr-IN" i="0" baseline="0" dirty="0"/>
              <a:t>–</a:t>
            </a:r>
            <a:r>
              <a:rPr lang="en-US" i="0" baseline="0" dirty="0"/>
              <a:t> not columns </a:t>
            </a:r>
            <a:r>
              <a:rPr lang="mr-IN" i="0" baseline="0" dirty="0"/>
              <a:t>–</a:t>
            </a:r>
            <a:r>
              <a:rPr lang="en-US" i="0" baseline="0" dirty="0"/>
              <a:t> based on logical criteria.</a:t>
            </a:r>
          </a:p>
          <a:p>
            <a:endParaRPr lang="en-US" i="0" baseline="0" dirty="0"/>
          </a:p>
          <a:p>
            <a:r>
              <a:rPr lang="en-US" i="0" baseline="0" dirty="0"/>
              <a:t>Like select, filter takes a data frame as its first argument. The second argument is a logical test. R then performs that logical test on each row of the dataset and returns all rows in which the logical test was </a:t>
            </a:r>
            <a:r>
              <a:rPr lang="en-US" b="1" i="0" baseline="0" dirty="0"/>
              <a:t>true</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614697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baseline="0" dirty="0"/>
              <a:t>To give you an example: the logical test could be that </a:t>
            </a:r>
            <a:r>
              <a:rPr lang="en-US" b="0" i="0" baseline="0" dirty="0" err="1"/>
              <a:t>PtSex</a:t>
            </a:r>
            <a:r>
              <a:rPr lang="en-US" b="0" i="0" baseline="0" dirty="0"/>
              <a:t> equals “F”.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statement will return a data frame that </a:t>
            </a:r>
            <a:r>
              <a:rPr lang="en-US" b="1" i="0" baseline="0" dirty="0"/>
              <a:t>only</a:t>
            </a:r>
            <a:r>
              <a:rPr lang="en-US" b="0" i="0" baseline="0" dirty="0"/>
              <a:t> contains the rows of the data frame in which </a:t>
            </a:r>
            <a:r>
              <a:rPr lang="en-US" b="0" i="0" baseline="0" dirty="0" err="1"/>
              <a:t>PtSex</a:t>
            </a:r>
            <a:r>
              <a:rPr lang="en-US" b="0" i="0" baseline="0" dirty="0"/>
              <a:t> equals “F”. So all rows where </a:t>
            </a:r>
            <a:r>
              <a:rPr lang="en-US" b="0" i="0" baseline="0" dirty="0" err="1"/>
              <a:t>PtSex</a:t>
            </a:r>
            <a:r>
              <a:rPr lang="en-US" b="0" i="0" baseline="0" dirty="0"/>
              <a:t> is NOT “F” will be thrown out. It’s a POSITIVE filter.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An important thing to realize here is that you don’t have to tell filter to go row by row here. It will know to do this comparison for each row, i.e. 50,000 times.</a:t>
            </a:r>
          </a:p>
          <a:p>
            <a:pPr marL="171450" indent="-171450">
              <a:buFont typeface="Arial" charset="0"/>
              <a:buChar char="•"/>
            </a:pPr>
            <a:endParaRPr lang="en-US" b="0" i="0" baseline="0" dirty="0"/>
          </a:p>
          <a:p>
            <a:pPr marL="171450" indent="-171450">
              <a:buFont typeface="Arial" charset="0"/>
              <a:buChar char="•"/>
            </a:pPr>
            <a:r>
              <a:rPr lang="en-US" b="0" i="0" baseline="0" dirty="0"/>
              <a:t>Also note that double equals operator. Double equals means: compare the left hand side to the right hand side and if it’s the same, then return TRUE. The double equals is called the comparison operator. In contrast, a single equals sign is an operator that sets or assigns the variable on the left hand side to the value on the right hand side; exactly like the assignment operator. One common mistake is to use a single equals instead of double equals.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05573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one course that I would recommend to anyone to review and deepen the material we’re covering today. Intro to the </a:t>
            </a:r>
            <a:r>
              <a:rPr lang="en-US" dirty="0" err="1"/>
              <a:t>tidyverse</a:t>
            </a:r>
            <a:r>
              <a:rPr lang="en-US" dirty="0"/>
              <a:t> covers data wrangling, data visualization, and grouping and summarizing. It’s taught by David Robinson who is a thought leader in data science and a great educator.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054096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some important logical operators to know about. They will all come in handy when you’re filtering rows of a data frame. </a:t>
            </a:r>
          </a:p>
          <a:p>
            <a:endParaRPr lang="en-US" baseline="0" dirty="0"/>
          </a:p>
          <a:p>
            <a:r>
              <a:rPr lang="en-US" baseline="0" dirty="0"/>
              <a:t>We’ve already seen the equal to. Note the less than or and greater than operators. These operators also come as “or equal to” versions. </a:t>
            </a:r>
          </a:p>
          <a:p>
            <a:endParaRPr lang="en-US" baseline="0" dirty="0"/>
          </a:p>
          <a:p>
            <a:r>
              <a:rPr lang="en-US" baseline="0" dirty="0"/>
              <a:t>Use != if you want to select rows in which a value is not equal to something else.</a:t>
            </a:r>
          </a:p>
          <a:p>
            <a:endParaRPr lang="en-US" baseline="0" dirty="0"/>
          </a:p>
          <a:p>
            <a:r>
              <a:rPr lang="en-US" baseline="0" dirty="0" err="1"/>
              <a:t>Is.na</a:t>
            </a:r>
            <a:r>
              <a:rPr lang="en-US" baseline="0" dirty="0"/>
              <a:t> is how you can test for missing values. Often times you want to remove missing values.</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03503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arrange() is a </a:t>
            </a:r>
            <a:r>
              <a:rPr lang="en-US" i="0" baseline="0" dirty="0" err="1"/>
              <a:t>dplyr</a:t>
            </a:r>
            <a:r>
              <a:rPr lang="en-US" i="0" baseline="0" dirty="0"/>
              <a:t> verb that can be used to order rows, by default from smallest to largest. </a:t>
            </a:r>
          </a:p>
          <a:p>
            <a:endParaRPr lang="en-US" i="0" baseline="0" dirty="0"/>
          </a:p>
          <a:p>
            <a:r>
              <a:rPr lang="en-US" i="0" baseline="0" dirty="0"/>
              <a:t>It takes a data frame as its first argument and after that names of columns to order by. If you give arrange more than one column name, then this will be used as a tie breaker for the first column, and so on.</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68663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we can arrange </a:t>
            </a:r>
            <a:r>
              <a:rPr lang="en-US" i="0" dirty="0" err="1"/>
              <a:t>esr</a:t>
            </a:r>
            <a:r>
              <a:rPr lang="en-US" i="0" dirty="0"/>
              <a:t> by </a:t>
            </a:r>
            <a:r>
              <a:rPr lang="en-US" i="0" dirty="0" err="1"/>
              <a:t>CollAge</a:t>
            </a:r>
            <a:r>
              <a:rPr lang="en-US" i="0" dirty="0"/>
              <a:t>.</a:t>
            </a:r>
          </a:p>
          <a:p>
            <a:endParaRPr lang="en-US" i="0" baseline="0" dirty="0"/>
          </a:p>
          <a:p>
            <a:r>
              <a:rPr lang="en-US" i="0" baseline="0" dirty="0"/>
              <a:t>* To arrange in </a:t>
            </a:r>
            <a:r>
              <a:rPr lang="en-US" i="1" baseline="0" dirty="0"/>
              <a:t>descending</a:t>
            </a:r>
            <a:r>
              <a:rPr lang="en-US" i="0" baseline="0" dirty="0"/>
              <a:t> order, wrap the column name in the </a:t>
            </a:r>
            <a:r>
              <a:rPr lang="en-US" i="0" baseline="0" dirty="0" err="1"/>
              <a:t>desc</a:t>
            </a:r>
            <a:r>
              <a:rPr lang="en-US" i="0" baseline="0" dirty="0"/>
              <a:t>() function </a:t>
            </a:r>
            <a:r>
              <a:rPr lang="mr-IN" i="0" baseline="0" dirty="0"/>
              <a:t>–</a:t>
            </a:r>
            <a:r>
              <a:rPr lang="en-US" i="0" baseline="0" dirty="0"/>
              <a:t> for “descending”.</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92587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a:t>
            </a:r>
            <a:r>
              <a:rPr lang="en-US" baseline="0" dirty="0"/>
              <a:t> introduce an powerful concept in the </a:t>
            </a:r>
            <a:r>
              <a:rPr lang="en-US" baseline="0" dirty="0" err="1"/>
              <a:t>tidyverse</a:t>
            </a:r>
            <a:r>
              <a:rPr lang="en-US" baseline="0" dirty="0"/>
              <a:t> </a:t>
            </a:r>
            <a:r>
              <a:rPr lang="mr-IN" baseline="0" dirty="0"/>
              <a:t>–</a:t>
            </a:r>
            <a:r>
              <a:rPr lang="en-US" baseline="0" dirty="0"/>
              <a:t> the pipe operator, which is typed as percent-greater than-percent.</a:t>
            </a:r>
          </a:p>
          <a:p>
            <a:endParaRPr lang="en-US" baseline="0" dirty="0"/>
          </a:p>
          <a:p>
            <a:r>
              <a:rPr lang="en-US" baseline="0" dirty="0"/>
              <a:t>I’ll first show you exactly what it does, and then why it’s so useful for data analysis.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399167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pipe operator passes the result of the expression on its left side as the first argument of the function on the right side.</a:t>
            </a:r>
          </a:p>
          <a:p>
            <a:endParaRPr lang="en-US" i="0" baseline="0" dirty="0"/>
          </a:p>
          <a:p>
            <a:r>
              <a:rPr lang="en-US" i="0" baseline="0" dirty="0"/>
              <a:t>So these two lines of code are equivalent. In both cases </a:t>
            </a:r>
            <a:r>
              <a:rPr lang="en-US" i="0" baseline="0" dirty="0" err="1"/>
              <a:t>esr</a:t>
            </a:r>
            <a:r>
              <a:rPr lang="en-US" i="0" baseline="0" dirty="0"/>
              <a:t> is passed on as the first argument to filter.</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92701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why this is</a:t>
            </a:r>
            <a:r>
              <a:rPr lang="en-US" baseline="0" dirty="0"/>
              <a:t> so useful.</a:t>
            </a:r>
            <a:endParaRPr lang="en-US" dirty="0"/>
          </a:p>
          <a:p>
            <a:endParaRPr lang="en-US" dirty="0"/>
          </a:p>
          <a:p>
            <a:r>
              <a:rPr lang="en-US" dirty="0"/>
              <a:t>Tidy</a:t>
            </a:r>
            <a:r>
              <a:rPr lang="en-US" baseline="0" dirty="0"/>
              <a:t> functions (such select, filter, arrange, and others we’ll see later) always have as first argument a data frame, and they always return a data frame.</a:t>
            </a:r>
          </a:p>
          <a:p>
            <a:endParaRPr lang="en-US" baseline="0" dirty="0"/>
          </a:p>
          <a:p>
            <a:r>
              <a:rPr lang="en-US" baseline="0" dirty="0"/>
              <a:t>This makes it possible to create pipelines in which a data frame object is handed from one tidy function to the next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pipe operator is usually pronounced “then”.</a:t>
            </a:r>
            <a:endParaRPr lang="en-US" dirty="0"/>
          </a:p>
          <a:p>
            <a:endParaRPr lang="en-US" baseline="0" dirty="0"/>
          </a:p>
          <a:p>
            <a:r>
              <a:rPr lang="en-US" baseline="0" dirty="0"/>
              <a:t>For example, here we start with </a:t>
            </a:r>
            <a:r>
              <a:rPr lang="en-US" baseline="0" dirty="0" err="1"/>
              <a:t>esr</a:t>
            </a:r>
            <a:r>
              <a:rPr lang="en-US" baseline="0" dirty="0"/>
              <a:t>, then select these 3 columns, then filter for female patient sex, then arrange by “Result”.</a:t>
            </a:r>
          </a:p>
          <a:p>
            <a:endParaRPr lang="en-US" baseline="0" dirty="0"/>
          </a:p>
          <a:p>
            <a:r>
              <a:rPr lang="en-US" baseline="0" dirty="0"/>
              <a:t>You’ll get a pipeline of data analysis steps which are concise, flexible, and also fairly human readable, even to a non-programmer. This is powerful because you’ll be able to explain to someone who isn’t a programmer or statistician (this may include yourself 6 months down the road or your attending who doesn’t know R) exactly what you did. </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368209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87477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35231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Mutate is a </a:t>
            </a:r>
            <a:r>
              <a:rPr lang="en-US" i="0" dirty="0" err="1"/>
              <a:t>dplyr</a:t>
            </a:r>
            <a:r>
              <a:rPr lang="en-US" i="0" dirty="0"/>
              <a:t> verb that you</a:t>
            </a:r>
            <a:r>
              <a:rPr lang="en-US" i="0" baseline="0" dirty="0"/>
              <a:t> can use to </a:t>
            </a:r>
            <a:r>
              <a:rPr lang="en-US" i="1" baseline="0" dirty="0"/>
              <a:t>add</a:t>
            </a:r>
            <a:r>
              <a:rPr lang="en-US" i="0" baseline="0" dirty="0"/>
              <a:t> a new column or variable to the data set. </a:t>
            </a:r>
          </a:p>
          <a:p>
            <a:endParaRPr lang="en-US" i="0" baseline="0" dirty="0"/>
          </a:p>
          <a:p>
            <a:r>
              <a:rPr lang="en-US" i="0" baseline="0" dirty="0"/>
              <a:t>Like all tidy functions, it takes a data frame as its first argument. After that, you tell it what to name the new column and what should be in it. This is done using name-value expressions.</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95047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For example, here I create a new column named </a:t>
            </a:r>
            <a:r>
              <a:rPr lang="en-US" i="0" baseline="0" dirty="0" err="1"/>
              <a:t>BirthYr</a:t>
            </a:r>
            <a:r>
              <a:rPr lang="en-US" i="0" baseline="0" dirty="0"/>
              <a:t> in which each value should be equal to 2017 - </a:t>
            </a:r>
            <a:r>
              <a:rPr lang="en-US" i="0" baseline="0" dirty="0" err="1"/>
              <a:t>CollAge</a:t>
            </a:r>
            <a:r>
              <a:rPr lang="en-US" i="0" baseline="0" dirty="0"/>
              <a:t>.</a:t>
            </a:r>
          </a:p>
          <a:p>
            <a:endParaRPr lang="en-US" i="0" baseline="0" dirty="0"/>
          </a:p>
          <a:p>
            <a:r>
              <a:rPr lang="en-US" i="0" baseline="0" dirty="0"/>
              <a:t>Note that it takes just a single command to perform calculations on almost 50,000 rows.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404740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Project – please let me know by email or in person what you are thinking about, and we can set up a one-on-one meeting to discuss specifics.</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8958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151181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final two </a:t>
            </a:r>
            <a:r>
              <a:rPr lang="en-US" i="0" baseline="0" dirty="0" err="1"/>
              <a:t>dplyr</a:t>
            </a:r>
            <a:r>
              <a:rPr lang="en-US" i="0" baseline="0" dirty="0"/>
              <a:t> verbs I want to introduce today are </a:t>
            </a:r>
            <a:r>
              <a:rPr lang="en-US" i="0" baseline="0" dirty="0" err="1"/>
              <a:t>group_by</a:t>
            </a:r>
            <a:r>
              <a:rPr lang="en-US" i="0" baseline="0" dirty="0"/>
              <a:t> and summarize. You’ll usually want to use them together. Let’s look at an example. </a:t>
            </a:r>
          </a:p>
          <a:p>
            <a:endParaRPr lang="en-US" i="0" baseline="0" dirty="0"/>
          </a:p>
          <a:p>
            <a:r>
              <a:rPr lang="en-US" i="0" baseline="0" dirty="0"/>
              <a:t>Here we pass </a:t>
            </a:r>
            <a:r>
              <a:rPr lang="en-US" i="0" baseline="0" dirty="0" err="1"/>
              <a:t>esr</a:t>
            </a:r>
            <a:r>
              <a:rPr lang="en-US" i="0" baseline="0" dirty="0"/>
              <a:t> to </a:t>
            </a:r>
            <a:r>
              <a:rPr lang="en-US" i="0" baseline="0" dirty="0" err="1"/>
              <a:t>group_by</a:t>
            </a:r>
            <a:r>
              <a:rPr lang="en-US" i="0" baseline="0" dirty="0"/>
              <a:t> and tell it to group by </a:t>
            </a:r>
            <a:r>
              <a:rPr lang="en-US" i="0" baseline="0" dirty="0" err="1"/>
              <a:t>PtSex</a:t>
            </a:r>
            <a:r>
              <a:rPr lang="en-US" i="0" baseline="0" dirty="0"/>
              <a:t>, which is a </a:t>
            </a:r>
            <a:r>
              <a:rPr lang="en-US" i="0" baseline="0" dirty="0" err="1"/>
              <a:t>categorial</a:t>
            </a:r>
            <a:r>
              <a:rPr lang="en-US" i="0" baseline="0" dirty="0"/>
              <a:t> variable. </a:t>
            </a:r>
            <a:r>
              <a:rPr lang="en-US" i="0" baseline="0" dirty="0" err="1"/>
              <a:t>Group_by</a:t>
            </a:r>
            <a:r>
              <a:rPr lang="en-US" i="0" baseline="0" dirty="0"/>
              <a:t> breaks up the data frame into pieces. </a:t>
            </a:r>
          </a:p>
          <a:p>
            <a:endParaRPr lang="en-US" i="0" baseline="0" dirty="0"/>
          </a:p>
          <a:p>
            <a:r>
              <a:rPr lang="en-US" i="0" baseline="0" dirty="0"/>
              <a:t>The summarize function looks a lot like the mutate function in that it takes key-value pairs to create  but there are important differences. </a:t>
            </a:r>
          </a:p>
          <a:p>
            <a:endParaRPr lang="en-US" i="0" baseline="0" dirty="0"/>
          </a:p>
          <a:p>
            <a:r>
              <a:rPr lang="en-US" i="0" baseline="0" dirty="0"/>
              <a:t>It creates an entirely new data frame that </a:t>
            </a:r>
          </a:p>
          <a:p>
            <a:endParaRPr lang="en-US" i="0" baseline="0" dirty="0"/>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1515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16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029794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Load </a:t>
            </a:r>
            <a:r>
              <a:rPr lang="en-US" baseline="0" dirty="0" err="1"/>
              <a:t>est_data</a:t>
            </a:r>
            <a:r>
              <a:rPr lang="en-US" baseline="0" dirty="0"/>
              <a:t>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91851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 Make the point that n() does </a:t>
            </a:r>
            <a:r>
              <a:rPr lang="en-US" i="1" dirty="0"/>
              <a:t>not</a:t>
            </a:r>
            <a:r>
              <a:rPr lang="en-US" i="0" dirty="0"/>
              <a:t> take and argument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476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it’s normal or bimodal (with normal and abnormal values). Instead there’s a mode close to zero and a long tail on the right, representing all the abnormal values.</a:t>
            </a:r>
          </a:p>
          <a:p>
            <a:endParaRPr lang="en-US" i="0" baseline="0" dirty="0"/>
          </a:p>
          <a:p>
            <a:r>
              <a:rPr lang="en-US" i="0" baseline="0" dirty="0"/>
              <a:t>This is not at all clear from looking at a table with almost 50,000 rows.</a:t>
            </a:r>
          </a:p>
          <a:p>
            <a:endParaRPr lang="en-US" i="0" dirty="0"/>
          </a:p>
          <a:p>
            <a:r>
              <a:rPr lang="en-US" i="0" dirty="0"/>
              <a:t>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you all should have it installed.</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behind</a:t>
            </a:r>
            <a:r>
              <a:rPr lang="en-US" sz="1200" i="0" kern="1200" baseline="0" dirty="0">
                <a:solidFill>
                  <a:schemeClr val="tx1"/>
                </a:solidFill>
                <a:effectLst/>
                <a:latin typeface="+mn-lt"/>
                <a:ea typeface="+mn-ea"/>
                <a:cs typeface="+mn-cs"/>
              </a:rPr>
              <a:t> ggplot2 is </a:t>
            </a:r>
            <a:r>
              <a:rPr lang="en-US" sz="1200" i="0" kern="1200" dirty="0">
                <a:solidFill>
                  <a:schemeClr val="tx1"/>
                </a:solidFill>
                <a:effectLst/>
                <a:latin typeface="+mn-lt"/>
                <a:ea typeface="+mn-ea"/>
                <a:cs typeface="+mn-cs"/>
              </a:rPr>
              <a:t>that you can build any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function</a:t>
            </a:r>
            <a:r>
              <a:rPr lang="en-US" sz="1200" b="0" i="0" kern="1200" dirty="0">
                <a:solidFill>
                  <a:schemeClr val="tx1"/>
                </a:solidFill>
                <a:effectLst/>
                <a:latin typeface="+mn-lt"/>
                <a:ea typeface="+mn-ea"/>
                <a:cs typeface="+mn-cs"/>
              </a:rPr>
              <a:t> that specifies the </a:t>
            </a:r>
            <a:r>
              <a:rPr lang="en-US" sz="1200" b="0" i="0" kern="1200" baseline="0" dirty="0">
                <a:solidFill>
                  <a:schemeClr val="tx1"/>
                </a:solidFill>
                <a:effectLst/>
                <a:latin typeface="+mn-lt"/>
                <a:ea typeface="+mn-ea"/>
                <a:cs typeface="+mn-cs"/>
              </a:rPr>
              <a:t>type of graph,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The huge advantage of ggplot2 over other graphics packages for R is this consistent grammar, which makes it easy to try out a bunch of different ways to display your data without having to change much code.</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01989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Here is how you use </a:t>
            </a:r>
            <a:r>
              <a:rPr lang="en-US" i="0" baseline="0" dirty="0" err="1"/>
              <a:t>ggplot</a:t>
            </a:r>
            <a:r>
              <a:rPr lang="en-US" i="0" baseline="0" dirty="0"/>
              <a:t>. </a:t>
            </a:r>
          </a:p>
          <a:p>
            <a:endParaRPr lang="en-US" i="0" baseline="0" dirty="0"/>
          </a:p>
          <a:p>
            <a:pPr marL="171450" indent="-171450">
              <a:buFont typeface="Arial" charset="0"/>
              <a:buChar char="•"/>
            </a:pPr>
            <a:r>
              <a:rPr lang="en-US" i="0" baseline="0" dirty="0"/>
              <a:t>You can see that we give it a data frame, in this case, our ESR data</a:t>
            </a:r>
          </a:p>
          <a:p>
            <a:pPr marL="171450" indent="-171450">
              <a:buFont typeface="Arial" charset="0"/>
              <a:buChar char="•"/>
            </a:pPr>
            <a:r>
              <a:rPr lang="en-US" i="0" baseline="0" dirty="0"/>
              <a:t>We specify the type of graph, or “</a:t>
            </a:r>
            <a:r>
              <a:rPr lang="en-US" i="0" baseline="0" dirty="0" err="1"/>
              <a:t>geom</a:t>
            </a:r>
            <a:r>
              <a:rPr lang="en-US" i="0" baseline="0" dirty="0"/>
              <a:t>”, in this case, a histogram</a:t>
            </a:r>
          </a:p>
          <a:p>
            <a:pPr marL="171450" indent="-171450">
              <a:buFont typeface="Arial" charset="0"/>
              <a:buChar char="•"/>
            </a:pPr>
            <a:r>
              <a:rPr lang="en-US" i="0" baseline="0" dirty="0"/>
              <a:t>And we specify an aesthetic mapping, in this case, saying that we want the variable “Result” which as you remember contains results of ESR testing values, on the x axis.</a:t>
            </a:r>
          </a:p>
          <a:p>
            <a:pPr marL="171450" indent="-171450">
              <a:buFont typeface="Arial" charset="0"/>
              <a:buChar char="•"/>
            </a:pPr>
            <a:r>
              <a:rPr lang="en-US" i="0" baseline="0" dirty="0"/>
              <a:t>A few more details to note: you always start a plot with the </a:t>
            </a:r>
            <a:r>
              <a:rPr lang="en-US" i="0" baseline="0" dirty="0" err="1"/>
              <a:t>ggplot</a:t>
            </a:r>
            <a:r>
              <a:rPr lang="en-US" i="0" baseline="0" dirty="0"/>
              <a:t>() function</a:t>
            </a:r>
          </a:p>
          <a:p>
            <a:pPr marL="171450" indent="-171450">
              <a:buFont typeface="Arial" charset="0"/>
              <a:buChar char="•"/>
            </a:pPr>
            <a:r>
              <a:rPr lang="en-US" i="0" baseline="0" dirty="0"/>
              <a:t>To connect this to the </a:t>
            </a:r>
            <a:r>
              <a:rPr lang="en-US" i="0" baseline="0" dirty="0" err="1"/>
              <a:t>geom</a:t>
            </a:r>
            <a:r>
              <a:rPr lang="en-US" i="0" baseline="0" dirty="0"/>
              <a:t> function you actually use a ‘+’ sign which should be put at the end of the line</a:t>
            </a:r>
          </a:p>
          <a:p>
            <a:pPr marL="171450" indent="-171450">
              <a:buFont typeface="Arial" charset="0"/>
              <a:buChar char="•"/>
            </a:pPr>
            <a:r>
              <a:rPr lang="en-US" i="0" baseline="0" dirty="0"/>
              <a:t>And the mappings need to go into the </a:t>
            </a:r>
            <a:r>
              <a:rPr lang="en-US" i="0" baseline="0" dirty="0" err="1"/>
              <a:t>aes</a:t>
            </a:r>
            <a:r>
              <a:rPr lang="en-US" i="0" baseline="0" dirty="0"/>
              <a:t>() function</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break this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introduce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The opposite of “tidy” data is often called “messy” and often times one of the first data analysis tasks is to convert “messy” data into “tidy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good news is that a lot of times, data that comes from databases is already tidy. That’s also the case for our </a:t>
            </a:r>
            <a:r>
              <a:rPr lang="en-US" dirty="0" err="1"/>
              <a:t>esr</a:t>
            </a:r>
            <a:r>
              <a:rPr lang="en-US" dirty="0"/>
              <a:t> data set.</a:t>
            </a:r>
          </a:p>
          <a:p>
            <a:endParaRPr lang="en-US" dirty="0"/>
          </a:p>
          <a:p>
            <a:r>
              <a:rPr lang="en-US" dirty="0"/>
              <a:t>So here’s a small piece of our </a:t>
            </a:r>
            <a:r>
              <a:rPr lang="en-US" dirty="0" err="1"/>
              <a:t>esr</a:t>
            </a:r>
            <a:r>
              <a:rPr lang="en-US" dirty="0"/>
              <a:t> data, which is tidy. What are the variables?</a:t>
            </a:r>
          </a:p>
          <a:p>
            <a:endParaRPr lang="en-US" dirty="0"/>
          </a:p>
          <a:p>
            <a:pPr marL="171450" indent="-171450">
              <a:buFont typeface="Arial" panose="020B0604020202020204" pitchFamily="34" charset="0"/>
              <a:buChar char="•"/>
            </a:pPr>
            <a:r>
              <a:rPr lang="en-US" dirty="0"/>
              <a:t>Ina tidy data set: each variable is in its own column,</a:t>
            </a:r>
          </a:p>
          <a:p>
            <a:pPr marL="171450" indent="-171450">
              <a:buFont typeface="Arial" panose="020B0604020202020204" pitchFamily="34" charset="0"/>
              <a:buChar char="•"/>
            </a:pPr>
            <a:r>
              <a:rPr lang="en-US" dirty="0"/>
              <a:t>Each case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4/1/18</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tiff"/><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9.emf"/><Relationship Id="rId5" Type="http://schemas.openxmlformats.org/officeDocument/2006/relationships/image" Target="../media/image27.png"/><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4.jpeg"/><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33.emf"/><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3</a:t>
            </a:r>
          </a:p>
          <a:p>
            <a:r>
              <a:rPr lang="en-US" sz="2800" b="1" dirty="0"/>
              <a:t>Exploring Data</a:t>
            </a:r>
            <a:endParaRPr lang="en-US" sz="2000" b="1" dirty="0"/>
          </a:p>
          <a:p>
            <a:r>
              <a:rPr lang="en-US" sz="2400" dirty="0"/>
              <a:t>April 2 and 3, 2018</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case</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3"/>
          <a:stretch>
            <a:fillRect/>
          </a:stretch>
        </p:blipFill>
        <p:spPr>
          <a:xfrm>
            <a:off x="-109728" y="2947225"/>
            <a:ext cx="5730240" cy="2023539"/>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a:blip r:embed="rId4"/>
          <a:stretch>
            <a:fillRect/>
          </a:stretch>
        </p:blipFill>
        <p:spPr>
          <a:xfrm>
            <a:off x="480913" y="2947225"/>
            <a:ext cx="4548958" cy="2023539"/>
          </a:xfrm>
          <a:prstGeom prst="rect">
            <a:avLst/>
          </a:prstGeom>
        </p:spPr>
      </p:pic>
      <p:pic>
        <p:nvPicPr>
          <p:cNvPr id="5" name="Picture 4">
            <a:extLst>
              <a:ext uri="{FF2B5EF4-FFF2-40B4-BE49-F238E27FC236}">
                <a16:creationId xmlns:a16="http://schemas.microsoft.com/office/drawing/2014/main" id="{F289B7F6-597D-1543-8317-EC06DBD22724}"/>
              </a:ext>
            </a:extLst>
          </p:cNvPr>
          <p:cNvPicPr>
            <a:picLocks noChangeAspect="1"/>
          </p:cNvPicPr>
          <p:nvPr/>
        </p:nvPicPr>
        <p:blipFill>
          <a:blip r:embed="rId5"/>
          <a:stretch>
            <a:fillRect/>
          </a:stretch>
        </p:blipFill>
        <p:spPr>
          <a:xfrm>
            <a:off x="489481" y="2947225"/>
            <a:ext cx="4548958" cy="2023539"/>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pic>
        <p:nvPicPr>
          <p:cNvPr id="11" name="Picture 10">
            <a:extLst>
              <a:ext uri="{FF2B5EF4-FFF2-40B4-BE49-F238E27FC236}">
                <a16:creationId xmlns:a16="http://schemas.microsoft.com/office/drawing/2014/main" id="{D30D5888-4C44-FF44-A336-3B260FDFBD9F}"/>
              </a:ext>
            </a:extLst>
          </p:cNvPr>
          <p:cNvPicPr>
            <a:picLocks noChangeAspect="1"/>
          </p:cNvPicPr>
          <p:nvPr/>
        </p:nvPicPr>
        <p:blipFill>
          <a:blip r:embed="rId5"/>
          <a:stretch>
            <a:fillRect/>
          </a:stretch>
        </p:blipFill>
        <p:spPr>
          <a:xfrm>
            <a:off x="484323" y="2947225"/>
            <a:ext cx="4548958" cy="2023539"/>
          </a:xfrm>
          <a:prstGeom prst="rect">
            <a:avLst/>
          </a:prstGeom>
        </p:spPr>
      </p:pic>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71D235-9A04-0449-8FC8-5AC3CABC61F4}"/>
              </a:ext>
            </a:extLst>
          </p:cNvPr>
          <p:cNvPicPr>
            <a:picLocks noChangeAspect="1"/>
          </p:cNvPicPr>
          <p:nvPr/>
        </p:nvPicPr>
        <p:blipFill>
          <a:blip r:embed="rId3"/>
          <a:stretch>
            <a:fillRect/>
          </a:stretch>
        </p:blipFill>
        <p:spPr>
          <a:xfrm>
            <a:off x="311589" y="346363"/>
            <a:ext cx="11353938" cy="9269146"/>
          </a:xfrm>
          <a:prstGeom prst="rect">
            <a:avLst/>
          </a:prstGeom>
        </p:spPr>
      </p:pic>
    </p:spTree>
    <p:extLst>
      <p:ext uri="{BB962C8B-B14F-4D97-AF65-F5344CB8AC3E}">
        <p14:creationId xmlns:p14="http://schemas.microsoft.com/office/powerpoint/2010/main" val="48734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Turn #2</a:t>
            </a:r>
            <a:br>
              <a:rPr lang="en-US" dirty="0"/>
            </a:br>
            <a:endParaRPr lang="en-US" dirty="0"/>
          </a:p>
        </p:txBody>
      </p:sp>
      <p:sp>
        <p:nvSpPr>
          <p:cNvPr id="3" name="Text Placeholder 2"/>
          <p:cNvSpPr>
            <a:spLocks noGrp="1"/>
          </p:cNvSpPr>
          <p:nvPr>
            <p:ph type="body" sz="quarter" idx="13"/>
          </p:nvPr>
        </p:nvSpPr>
        <p:spPr>
          <a:xfrm>
            <a:off x="1024128" y="2238375"/>
            <a:ext cx="9997658" cy="3476625"/>
          </a:xfrm>
        </p:spPr>
        <p:txBody>
          <a:bodyPr>
            <a:normAutofit fontScale="62500" lnSpcReduction="20000"/>
          </a:bodyPr>
          <a:lstStyle/>
          <a:p>
            <a:pPr marL="0" indent="0">
              <a:buNone/>
            </a:pPr>
            <a:r>
              <a:rPr lang="en-US" dirty="0"/>
              <a:t>Download the files I sent to you by e-mail:</a:t>
            </a:r>
          </a:p>
          <a:p>
            <a:pPr marL="0" indent="0">
              <a:buNone/>
            </a:pPr>
            <a:r>
              <a:rPr lang="en-US" dirty="0"/>
              <a:t>  1. </a:t>
            </a:r>
            <a:r>
              <a:rPr lang="en-US" sz="4000" dirty="0">
                <a:solidFill>
                  <a:schemeClr val="accent2"/>
                </a:solidFill>
                <a:latin typeface="Monaco" charset="0"/>
                <a:ea typeface="Monaco" charset="0"/>
                <a:cs typeface="Monaco" charset="0"/>
              </a:rPr>
              <a:t>03-exploring-data.Rmd</a:t>
            </a:r>
            <a:endParaRPr lang="en-US" sz="3400" dirty="0">
              <a:solidFill>
                <a:schemeClr val="accent2"/>
              </a:solidFill>
              <a:latin typeface="Monaco" charset="0"/>
              <a:ea typeface="Monaco" charset="0"/>
              <a:cs typeface="Monaco" charset="0"/>
            </a:endParaRPr>
          </a:p>
          <a:p>
            <a:pPr marL="0" indent="0">
              <a:buNone/>
            </a:pPr>
            <a:r>
              <a:rPr lang="en-US" dirty="0"/>
              <a:t>  2. </a:t>
            </a:r>
            <a:r>
              <a:rPr lang="en-US" sz="4000" dirty="0" err="1">
                <a:solidFill>
                  <a:schemeClr val="accent2"/>
                </a:solidFill>
                <a:latin typeface="Monaco" charset="0"/>
                <a:ea typeface="Monaco" charset="0"/>
                <a:cs typeface="Monaco" charset="0"/>
              </a:rPr>
              <a:t>esr_data.csv</a:t>
            </a:r>
            <a:endParaRPr lang="en-US" dirty="0">
              <a:solidFill>
                <a:schemeClr val="accent2"/>
              </a:solidFill>
              <a:latin typeface="Monaco" charset="0"/>
              <a:ea typeface="Monaco" charset="0"/>
              <a:cs typeface="Monaco" charset="0"/>
            </a:endParaRPr>
          </a:p>
          <a:p>
            <a:pPr marL="0" indent="0">
              <a:buNone/>
            </a:pPr>
            <a:endParaRPr lang="en-US" dirty="0"/>
          </a:p>
          <a:p>
            <a:pPr marL="0" indent="0">
              <a:buNone/>
            </a:pPr>
            <a:r>
              <a:rPr lang="en-US" dirty="0"/>
              <a:t>Open </a:t>
            </a:r>
            <a:r>
              <a:rPr lang="en-US" sz="4000" dirty="0">
                <a:solidFill>
                  <a:schemeClr val="accent2"/>
                </a:solidFill>
                <a:latin typeface="Monaco" charset="0"/>
                <a:ea typeface="Monaco" charset="0"/>
                <a:cs typeface="Monaco" charset="0"/>
              </a:rPr>
              <a:t>03-exploring-data.Rmd </a:t>
            </a:r>
            <a:r>
              <a:rPr lang="en-US" dirty="0"/>
              <a:t>in RStudio.</a:t>
            </a:r>
          </a:p>
          <a:p>
            <a:pPr marL="0" indent="0">
              <a:buNone/>
            </a:pPr>
            <a:r>
              <a:rPr lang="en-US" dirty="0"/>
              <a:t>Complete the section “</a:t>
            </a:r>
            <a:r>
              <a:rPr lang="en-US" b="1" dirty="0"/>
              <a:t>Your Turn #2: Visualizing Data”</a:t>
            </a:r>
            <a:r>
              <a:rPr lang="en-US" dirty="0"/>
              <a:t>.</a:t>
            </a:r>
          </a:p>
          <a:p>
            <a:pPr marL="0" indent="0">
              <a:buNone/>
            </a:pPr>
            <a:r>
              <a:rPr lang="en-US" dirty="0"/>
              <a:t>Then, complete the section “</a:t>
            </a:r>
            <a:r>
              <a:rPr lang="en-US" b="1" dirty="0"/>
              <a:t>Visualizing Data</a:t>
            </a:r>
            <a:r>
              <a:rPr lang="en-US" dirty="0"/>
              <a:t>” on the handout.</a:t>
            </a:r>
          </a:p>
          <a:p>
            <a:pPr marL="0" indent="0">
              <a:buNone/>
            </a:pPr>
            <a:endParaRPr lang="en-US" i="1" dirty="0">
              <a:solidFill>
                <a:srgbClr val="FF0000"/>
              </a:solidFill>
            </a:endParaRPr>
          </a:p>
        </p:txBody>
      </p:sp>
    </p:spTree>
    <p:extLst>
      <p:ext uri="{BB962C8B-B14F-4D97-AF65-F5344CB8AC3E}">
        <p14:creationId xmlns:p14="http://schemas.microsoft.com/office/powerpoint/2010/main" val="2022927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Isolating Data</a:t>
            </a:r>
          </a:p>
        </p:txBody>
      </p:sp>
    </p:spTree>
    <p:extLst>
      <p:ext uri="{BB962C8B-B14F-4D97-AF65-F5344CB8AC3E}">
        <p14:creationId xmlns:p14="http://schemas.microsoft.com/office/powerpoint/2010/main" val="10076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4449" t="12754" r="51650" b="2899"/>
          <a:stretch/>
        </p:blipFill>
        <p:spPr>
          <a:xfrm>
            <a:off x="2133758" y="1710434"/>
            <a:ext cx="3152335" cy="3616729"/>
          </a:xfrm>
          <a:prstGeom prst="rect">
            <a:avLst/>
          </a:prstGeom>
        </p:spPr>
      </p:pic>
      <p:grpSp>
        <p:nvGrpSpPr>
          <p:cNvPr id="7" name="Group 6"/>
          <p:cNvGrpSpPr/>
          <p:nvPr/>
        </p:nvGrpSpPr>
        <p:grpSpPr>
          <a:xfrm>
            <a:off x="5713442" y="3772357"/>
            <a:ext cx="4136236" cy="1040571"/>
            <a:chOff x="4334347" y="3202731"/>
            <a:chExt cx="4090126" cy="1040571"/>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954107"/>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A grammar to transform</a:t>
            </a:r>
          </a:p>
          <a:p>
            <a:r>
              <a:rPr lang="en-US" sz="3200" dirty="0"/>
              <a:t>rectangular data</a:t>
            </a:r>
          </a:p>
        </p:txBody>
      </p:sp>
    </p:spTree>
    <p:extLst>
      <p:ext uri="{BB962C8B-B14F-4D97-AF65-F5344CB8AC3E}">
        <p14:creationId xmlns:p14="http://schemas.microsoft.com/office/powerpoint/2010/main" val="95566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select(</a:t>
              </a:r>
              <a:r>
                <a:rPr lang="en-US" sz="2800" dirty="0">
                  <a:solidFill>
                    <a:srgbClr val="0070C0"/>
                  </a:solidFill>
                  <a:latin typeface="Monaco" charset="0"/>
                  <a:ea typeface="Monaco" charset="0"/>
                  <a:cs typeface="Monaco" charset="0"/>
                </a:rPr>
                <a:t>&lt;DATA&gt;</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a:latin typeface="Monaco" charset="0"/>
                <a:ea typeface="Monaco" charset="0"/>
                <a:cs typeface="Monaco" charset="0"/>
              </a:rPr>
              <a:t>select()</a:t>
            </a:r>
            <a:endParaRPr lang="en-US" sz="4800" dirty="0"/>
          </a:p>
        </p:txBody>
      </p:sp>
      <p:grpSp>
        <p:nvGrpSpPr>
          <p:cNvPr id="5" name="Group 4"/>
          <p:cNvGrpSpPr/>
          <p:nvPr/>
        </p:nvGrpSpPr>
        <p:grpSpPr>
          <a:xfrm>
            <a:off x="2347877" y="3761930"/>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30499"/>
                <a:gd name="adj2" fmla="val -9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4" name="Rounded Rectangular Callout 13"/>
          <p:cNvSpPr/>
          <p:nvPr/>
        </p:nvSpPr>
        <p:spPr>
          <a:xfrm>
            <a:off x="4915485" y="3756840"/>
            <a:ext cx="2797279" cy="1246648"/>
          </a:xfrm>
          <a:prstGeom prst="wedgeRoundRectCallout">
            <a:avLst>
              <a:gd name="adj1" fmla="val -20614"/>
              <a:gd name="adj2" fmla="val -9377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915486" y="3626111"/>
            <a:ext cx="279727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names of columns to extract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a:t>
            </a:r>
            <a:r>
              <a:rPr lang="en-US" sz="2800"/>
              <a:t>by name.</a:t>
            </a:r>
            <a:endParaRPr lang="en-US" sz="2800" dirty="0"/>
          </a:p>
        </p:txBody>
      </p:sp>
    </p:spTree>
    <p:extLst>
      <p:ext uri="{BB962C8B-B14F-4D97-AF65-F5344CB8AC3E}">
        <p14:creationId xmlns:p14="http://schemas.microsoft.com/office/powerpoint/2010/main" val="1686340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select(</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err="1">
                  <a:solidFill>
                    <a:schemeClr val="accent2"/>
                  </a:solidFill>
                  <a:latin typeface="Monaco" charset="0"/>
                  <a:ea typeface="Monaco" charset="0"/>
                  <a:cs typeface="Monaco" charset="0"/>
                </a:rPr>
                <a:t>CollAge</a:t>
              </a:r>
              <a:r>
                <a:rPr lang="en-US" sz="2800" dirty="0">
                  <a:latin typeface="Monaco" charset="0"/>
                  <a:ea typeface="Monaco" charset="0"/>
                  <a:cs typeface="Monaco" charset="0"/>
                </a:rPr>
                <a:t>,</a:t>
              </a:r>
              <a:r>
                <a:rPr lang="en-US" sz="2800" dirty="0">
                  <a:solidFill>
                    <a:schemeClr val="accent2"/>
                  </a:solidFill>
                  <a:latin typeface="Monaco" charset="0"/>
                  <a:ea typeface="Monaco" charset="0"/>
                  <a:cs typeface="Monaco" charset="0"/>
                </a:rPr>
                <a:t> Result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a:latin typeface="Monaco" charset="0"/>
                <a:ea typeface="Monaco" charset="0"/>
                <a:cs typeface="Monaco" charset="0"/>
              </a:rPr>
              <a:t>select()</a:t>
            </a:r>
            <a:endParaRPr lang="en-US" sz="4800" dirty="0"/>
          </a:p>
        </p:txBody>
      </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a:t>
            </a:r>
            <a:r>
              <a:rPr lang="en-US" sz="2800"/>
              <a:t>by name.</a:t>
            </a:r>
            <a:endParaRPr lang="en-US" sz="2800" dirty="0"/>
          </a:p>
        </p:txBody>
      </p:sp>
      <p:pic>
        <p:nvPicPr>
          <p:cNvPr id="6" name="Picture 5"/>
          <p:cNvPicPr>
            <a:picLocks noChangeAspect="1"/>
          </p:cNvPicPr>
          <p:nvPr/>
        </p:nvPicPr>
        <p:blipFill>
          <a:blip r:embed="rId4"/>
          <a:stretch>
            <a:fillRect/>
          </a:stretch>
        </p:blipFill>
        <p:spPr>
          <a:xfrm>
            <a:off x="7843955" y="4049061"/>
            <a:ext cx="1827289" cy="1592052"/>
          </a:xfrm>
          <a:prstGeom prst="rect">
            <a:avLst/>
          </a:prstGeom>
        </p:spPr>
      </p:pic>
      <p:pic>
        <p:nvPicPr>
          <p:cNvPr id="4" name="Picture 3"/>
          <p:cNvPicPr>
            <a:picLocks noChangeAspect="1"/>
          </p:cNvPicPr>
          <p:nvPr/>
        </p:nvPicPr>
        <p:blipFill>
          <a:blip r:embed="rId5"/>
          <a:stretch>
            <a:fillRect/>
          </a:stretch>
        </p:blipFill>
        <p:spPr>
          <a:xfrm>
            <a:off x="2440834" y="4049060"/>
            <a:ext cx="3578966" cy="1592052"/>
          </a:xfrm>
          <a:prstGeom prst="rect">
            <a:avLst/>
          </a:prstGeom>
        </p:spPr>
      </p:pic>
      <p:pic>
        <p:nvPicPr>
          <p:cNvPr id="16" name="Picture 15"/>
          <p:cNvPicPr>
            <a:picLocks noChangeAspect="1"/>
          </p:cNvPicPr>
          <p:nvPr/>
        </p:nvPicPr>
        <p:blipFill rotWithShape="1">
          <a:blip r:embed="rId6"/>
          <a:srcRect t="44504"/>
          <a:stretch/>
        </p:blipFill>
        <p:spPr>
          <a:xfrm rot="16200000">
            <a:off x="6633511" y="4251060"/>
            <a:ext cx="596733" cy="1188050"/>
          </a:xfrm>
          <a:prstGeom prst="rect">
            <a:avLst/>
          </a:prstGeom>
        </p:spPr>
      </p:pic>
    </p:spTree>
    <p:extLst>
      <p:ext uri="{BB962C8B-B14F-4D97-AF65-F5344CB8AC3E}">
        <p14:creationId xmlns:p14="http://schemas.microsoft.com/office/powerpoint/2010/main" val="91605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85E4C-D36E-0349-AFAC-1FA3295D0ED8}"/>
              </a:ext>
            </a:extLst>
          </p:cNvPr>
          <p:cNvPicPr>
            <a:picLocks noChangeAspect="1"/>
          </p:cNvPicPr>
          <p:nvPr/>
        </p:nvPicPr>
        <p:blipFill>
          <a:blip r:embed="rId3"/>
          <a:stretch>
            <a:fillRect/>
          </a:stretch>
        </p:blipFill>
        <p:spPr>
          <a:xfrm>
            <a:off x="311589" y="346363"/>
            <a:ext cx="11353938" cy="9269146"/>
          </a:xfrm>
          <a:prstGeom prst="rect">
            <a:avLst/>
          </a:prstGeom>
        </p:spPr>
      </p:pic>
    </p:spTree>
    <p:extLst>
      <p:ext uri="{BB962C8B-B14F-4D97-AF65-F5344CB8AC3E}">
        <p14:creationId xmlns:p14="http://schemas.microsoft.com/office/powerpoint/2010/main" val="1335610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filter(</a:t>
              </a:r>
              <a:r>
                <a:rPr lang="en-US" sz="2800" dirty="0">
                  <a:solidFill>
                    <a:srgbClr val="0070C0"/>
                  </a:solidFill>
                  <a:latin typeface="Monaco" charset="0"/>
                  <a:ea typeface="Monaco" charset="0"/>
                  <a:cs typeface="Monaco" charset="0"/>
                </a:rPr>
                <a:t>&lt;DATA&gt;</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&lt;CONDITION&gt;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dirty="0">
                <a:latin typeface="Monaco" charset="0"/>
                <a:ea typeface="Monaco" charset="0"/>
                <a:cs typeface="Monaco"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a:t>Extract rows that meet logical criteria. </a:t>
            </a:r>
            <a:endParaRPr lang="en-US" sz="2800">
              <a:effectLst/>
            </a:endParaRPr>
          </a:p>
        </p:txBody>
      </p:sp>
      <p:grpSp>
        <p:nvGrpSpPr>
          <p:cNvPr id="14" name="Group 13"/>
          <p:cNvGrpSpPr/>
          <p:nvPr/>
        </p:nvGrpSpPr>
        <p:grpSpPr>
          <a:xfrm>
            <a:off x="2308121" y="3761930"/>
            <a:ext cx="2365216" cy="1246648"/>
            <a:chOff x="896764" y="1732048"/>
            <a:chExt cx="2365216" cy="1246648"/>
          </a:xfrm>
        </p:grpSpPr>
        <p:sp>
          <p:nvSpPr>
            <p:cNvPr id="15" name="Rounded Rectangular Callout 14"/>
            <p:cNvSpPr/>
            <p:nvPr/>
          </p:nvSpPr>
          <p:spPr>
            <a:xfrm>
              <a:off x="896764" y="1732048"/>
              <a:ext cx="2365216" cy="1246648"/>
            </a:xfrm>
            <a:prstGeom prst="wedgeRoundRectCallout">
              <a:avLst>
                <a:gd name="adj1" fmla="val 36382"/>
                <a:gd name="adj2" fmla="val -945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p:cNvGrpSpPr/>
          <p:nvPr/>
        </p:nvGrpSpPr>
        <p:grpSpPr>
          <a:xfrm>
            <a:off x="5201364" y="3528689"/>
            <a:ext cx="2899028" cy="1692771"/>
            <a:chOff x="896764" y="1503897"/>
            <a:chExt cx="2365216" cy="1692771"/>
          </a:xfrm>
        </p:grpSpPr>
        <p:sp>
          <p:nvSpPr>
            <p:cNvPr id="19" name="Rounded Rectangular Callout 18"/>
            <p:cNvSpPr/>
            <p:nvPr/>
          </p:nvSpPr>
          <p:spPr>
            <a:xfrm>
              <a:off x="896764" y="1732048"/>
              <a:ext cx="2365216" cy="1246648"/>
            </a:xfrm>
            <a:prstGeom prst="wedgeRoundRectCallout">
              <a:avLst>
                <a:gd name="adj1" fmla="val -1498"/>
                <a:gd name="adj2" fmla="val -977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TRUE)</a:t>
              </a:r>
              <a:endParaRPr lang="en-US" sz="2000" b="1" dirty="0">
                <a:solidFill>
                  <a:schemeClr val="bg1"/>
                </a:solidFill>
                <a:latin typeface="Monaco" charset="0"/>
                <a:ea typeface="Monaco" charset="0"/>
                <a:cs typeface="Monaco"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95118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filter(</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err="1">
                  <a:solidFill>
                    <a:schemeClr val="accent2"/>
                  </a:solidFill>
                  <a:latin typeface="Monaco" charset="0"/>
                  <a:ea typeface="Monaco" charset="0"/>
                  <a:cs typeface="Monaco" charset="0"/>
                </a:rPr>
                <a:t>PtSex</a:t>
              </a:r>
              <a:r>
                <a:rPr lang="en-US" sz="2800" dirty="0">
                  <a:solidFill>
                    <a:schemeClr val="accent2"/>
                  </a:solidFill>
                  <a:latin typeface="Monaco" charset="0"/>
                  <a:ea typeface="Monaco" charset="0"/>
                  <a:cs typeface="Monaco" charset="0"/>
                </a:rPr>
                <a:t> == </a:t>
              </a:r>
              <a:r>
                <a:rPr lang="mr-IN" sz="2800" dirty="0">
                  <a:solidFill>
                    <a:schemeClr val="accent2"/>
                  </a:solidFill>
                  <a:latin typeface="Monaco" charset="0"/>
                  <a:ea typeface="Monaco" charset="0"/>
                  <a:cs typeface="Monaco" charset="0"/>
                </a:rPr>
                <a:t>"</a:t>
              </a:r>
              <a:r>
                <a:rPr lang="en-US" sz="2800" dirty="0">
                  <a:solidFill>
                    <a:schemeClr val="accent2"/>
                  </a:solidFill>
                  <a:latin typeface="Monaco" charset="0"/>
                  <a:ea typeface="Monaco" charset="0"/>
                  <a:cs typeface="Monaco" charset="0"/>
                </a:rPr>
                <a:t>F</a:t>
              </a:r>
              <a:r>
                <a:rPr lang="mr-IN"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dirty="0">
                <a:latin typeface="Monaco" charset="0"/>
                <a:ea typeface="Monaco" charset="0"/>
                <a:cs typeface="Monaco"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a:t>Extract rows that meet logical criteria. </a:t>
            </a:r>
            <a:endParaRPr lang="en-US" sz="2800">
              <a:effectLst/>
            </a:endParaRPr>
          </a:p>
        </p:txBody>
      </p:sp>
      <p:grpSp>
        <p:nvGrpSpPr>
          <p:cNvPr id="9" name="Group 8"/>
          <p:cNvGrpSpPr/>
          <p:nvPr/>
        </p:nvGrpSpPr>
        <p:grpSpPr>
          <a:xfrm>
            <a:off x="1509916" y="4049060"/>
            <a:ext cx="9045395" cy="1592052"/>
            <a:chOff x="2440834" y="4049060"/>
            <a:chExt cx="9045395" cy="1592052"/>
          </a:xfrm>
        </p:grpSpPr>
        <p:pic>
          <p:nvPicPr>
            <p:cNvPr id="3" name="Picture 2"/>
            <p:cNvPicPr>
              <a:picLocks noChangeAspect="1"/>
            </p:cNvPicPr>
            <p:nvPr/>
          </p:nvPicPr>
          <p:blipFill>
            <a:blip r:embed="rId4"/>
            <a:stretch>
              <a:fillRect/>
            </a:stretch>
          </p:blipFill>
          <p:spPr>
            <a:xfrm>
              <a:off x="2440834" y="4049060"/>
              <a:ext cx="3578966" cy="1592052"/>
            </a:xfrm>
            <a:prstGeom prst="rect">
              <a:avLst/>
            </a:prstGeom>
          </p:spPr>
        </p:pic>
        <p:pic>
          <p:nvPicPr>
            <p:cNvPr id="16" name="Picture 15"/>
            <p:cNvPicPr>
              <a:picLocks noChangeAspect="1"/>
            </p:cNvPicPr>
            <p:nvPr/>
          </p:nvPicPr>
          <p:blipFill rotWithShape="1">
            <a:blip r:embed="rId5"/>
            <a:srcRect t="44504"/>
            <a:stretch/>
          </p:blipFill>
          <p:spPr>
            <a:xfrm rot="16200000">
              <a:off x="6633511" y="4251060"/>
              <a:ext cx="596733" cy="1188050"/>
            </a:xfrm>
            <a:prstGeom prst="rect">
              <a:avLst/>
            </a:prstGeom>
          </p:spPr>
        </p:pic>
        <p:pic>
          <p:nvPicPr>
            <p:cNvPr id="5" name="Picture 4"/>
            <p:cNvPicPr>
              <a:picLocks noChangeAspect="1"/>
            </p:cNvPicPr>
            <p:nvPr/>
          </p:nvPicPr>
          <p:blipFill>
            <a:blip r:embed="rId6"/>
            <a:stretch>
              <a:fillRect/>
            </a:stretch>
          </p:blipFill>
          <p:spPr>
            <a:xfrm>
              <a:off x="7843955" y="4049060"/>
              <a:ext cx="3642274" cy="1094392"/>
            </a:xfrm>
            <a:prstGeom prst="rect">
              <a:avLst/>
            </a:prstGeom>
          </p:spPr>
        </p:pic>
      </p:grpSp>
      <p:grpSp>
        <p:nvGrpSpPr>
          <p:cNvPr id="14" name="Group 13"/>
          <p:cNvGrpSpPr/>
          <p:nvPr/>
        </p:nvGrpSpPr>
        <p:grpSpPr>
          <a:xfrm>
            <a:off x="8573803" y="1094586"/>
            <a:ext cx="2365216" cy="1508105"/>
            <a:chOff x="896764" y="1596230"/>
            <a:chExt cx="2365216" cy="1508105"/>
          </a:xfrm>
        </p:grpSpPr>
        <p:sp>
          <p:nvSpPr>
            <p:cNvPr id="15" name="Rounded Rectangular Callout 14"/>
            <p:cNvSpPr/>
            <p:nvPr/>
          </p:nvSpPr>
          <p:spPr>
            <a:xfrm>
              <a:off x="896764" y="1732048"/>
              <a:ext cx="2365216" cy="1246648"/>
            </a:xfrm>
            <a:prstGeom prst="wedgeRoundRectCallout">
              <a:avLst>
                <a:gd name="adj1" fmla="val -143523"/>
                <a:gd name="adj2" fmla="val 91333"/>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sets </a:t>
              </a:r>
            </a:p>
            <a:p>
              <a:pPr algn="ctr"/>
              <a:r>
                <a:rPr lang="en-US" sz="2800" dirty="0">
                  <a:solidFill>
                    <a:schemeClr val="bg1"/>
                  </a:solidFill>
                </a:rPr>
                <a:t>== compares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680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Tests</a:t>
            </a:r>
          </a:p>
        </p:txBody>
      </p:sp>
      <p:graphicFrame>
        <p:nvGraphicFramePr>
          <p:cNvPr id="28" name="Table 27"/>
          <p:cNvGraphicFramePr>
            <a:graphicFrameLocks noGrp="1"/>
          </p:cNvGraphicFramePr>
          <p:nvPr>
            <p:extLst>
              <p:ext uri="{D42A27DB-BD31-4B8C-83A1-F6EECF244321}">
                <p14:modId xmlns:p14="http://schemas.microsoft.com/office/powerpoint/2010/main" val="3257303985"/>
              </p:ext>
            </p:extLst>
          </p:nvPr>
        </p:nvGraphicFramePr>
        <p:xfrm>
          <a:off x="3284153" y="2084832"/>
          <a:ext cx="5471293" cy="3627120"/>
        </p:xfrm>
        <a:graphic>
          <a:graphicData uri="http://schemas.openxmlformats.org/drawingml/2006/table">
            <a:tbl>
              <a:tblPr>
                <a:tableStyleId>{46F890A9-2807-4EBB-B81D-B2AA78EC7F39}</a:tableStyleId>
              </a:tblPr>
              <a:tblGrid>
                <a:gridCol w="1558315">
                  <a:extLst>
                    <a:ext uri="{9D8B030D-6E8A-4147-A177-3AD203B41FA5}">
                      <a16:colId xmlns:a16="http://schemas.microsoft.com/office/drawing/2014/main" val="20000"/>
                    </a:ext>
                  </a:extLst>
                </a:gridCol>
                <a:gridCol w="3912978">
                  <a:extLst>
                    <a:ext uri="{9D8B030D-6E8A-4147-A177-3AD203B41FA5}">
                      <a16:colId xmlns:a16="http://schemas.microsoft.com/office/drawing/2014/main" val="20001"/>
                    </a:ext>
                  </a:extLst>
                </a:gridCol>
              </a:tblGrid>
              <a:tr h="478448">
                <a:tc>
                  <a:txBody>
                    <a:bodyPr/>
                    <a:lstStyle/>
                    <a:p>
                      <a:pPr algn="ct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&lt;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less than</a:t>
                      </a:r>
                      <a:endParaRPr lang="en-US" sz="2800" baseline="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&gt;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greater than</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equal to</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&lt;=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less than or equal</a:t>
                      </a:r>
                      <a:r>
                        <a:rPr lang="en-US" sz="2800" baseline="0" dirty="0"/>
                        <a:t>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&gt;=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greater than or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 != </a:t>
                      </a:r>
                      <a:r>
                        <a:rPr lang="en-US" sz="2000" dirty="0">
                          <a:solidFill>
                            <a:schemeClr val="bg2">
                              <a:lumMod val="90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not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Monaco" charset="0"/>
                          <a:ea typeface="Monaco" charset="0"/>
                          <a:cs typeface="Monaco" charset="0"/>
                        </a:rPr>
                        <a:t>is.na</a:t>
                      </a:r>
                      <a:r>
                        <a:rPr lang="en-US" sz="2000" dirty="0">
                          <a:latin typeface="Monaco" charset="0"/>
                          <a:ea typeface="Monaco" charset="0"/>
                          <a:cs typeface="Monaco" charset="0"/>
                        </a:rPr>
                        <a:t>(</a:t>
                      </a:r>
                      <a:r>
                        <a:rPr lang="en-US" sz="2000" dirty="0">
                          <a:solidFill>
                            <a:schemeClr val="bg2">
                              <a:lumMod val="90000"/>
                            </a:schemeClr>
                          </a:solidFill>
                          <a:latin typeface="Monaco" charset="0"/>
                          <a:ea typeface="Monaco" charset="0"/>
                          <a:cs typeface="Monaco" charset="0"/>
                        </a:rPr>
                        <a:t>x</a:t>
                      </a:r>
                      <a:r>
                        <a:rPr lang="en-US" sz="2000" dirty="0">
                          <a:latin typeface="Monaco" charset="0"/>
                          <a:ea typeface="Monaco" charset="0"/>
                          <a:cs typeface="Monaco" charset="0"/>
                        </a:rPr>
                        <a: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a missing value</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1607557"/>
                  </a:ext>
                </a:extLst>
              </a:tr>
            </a:tbl>
          </a:graphicData>
        </a:graphic>
      </p:graphicFrame>
    </p:spTree>
    <p:extLst>
      <p:ext uri="{BB962C8B-B14F-4D97-AF65-F5344CB8AC3E}">
        <p14:creationId xmlns:p14="http://schemas.microsoft.com/office/powerpoint/2010/main" val="952993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arrange(</a:t>
              </a:r>
              <a:r>
                <a:rPr lang="en-US" sz="2800" dirty="0">
                  <a:solidFill>
                    <a:srgbClr val="0070C0"/>
                  </a:solidFill>
                  <a:latin typeface="Monaco" charset="0"/>
                  <a:ea typeface="Monaco" charset="0"/>
                  <a:cs typeface="Monaco" charset="0"/>
                </a:rPr>
                <a:t>&lt;DATA&gt;</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268359" y="740977"/>
            <a:ext cx="3502882" cy="830997"/>
          </a:xfrm>
          <a:prstGeom prst="rect">
            <a:avLst/>
          </a:prstGeom>
        </p:spPr>
        <p:txBody>
          <a:bodyPr wrap="none">
            <a:spAutoFit/>
          </a:bodyPr>
          <a:lstStyle/>
          <a:p>
            <a:r>
              <a:rPr lang="en-US" sz="4800">
                <a:latin typeface="Monaco" charset="0"/>
                <a:ea typeface="Monaco" charset="0"/>
                <a:cs typeface="Monaco" charset="0"/>
              </a:rPr>
              <a:t>arrange()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Order rows from smallest to largest.</a:t>
            </a:r>
            <a:endParaRPr lang="en-US" sz="2800" dirty="0">
              <a:effectLst/>
            </a:endParaRPr>
          </a:p>
        </p:txBody>
      </p:sp>
      <p:grpSp>
        <p:nvGrpSpPr>
          <p:cNvPr id="17" name="Group 16"/>
          <p:cNvGrpSpPr/>
          <p:nvPr/>
        </p:nvGrpSpPr>
        <p:grpSpPr>
          <a:xfrm>
            <a:off x="2347877" y="3761930"/>
            <a:ext cx="2365216" cy="1246648"/>
            <a:chOff x="896764" y="1732048"/>
            <a:chExt cx="2365216" cy="1246648"/>
          </a:xfrm>
        </p:grpSpPr>
        <p:sp>
          <p:nvSpPr>
            <p:cNvPr id="28" name="Rounded Rectangular Callout 27"/>
            <p:cNvSpPr/>
            <p:nvPr/>
          </p:nvSpPr>
          <p:spPr>
            <a:xfrm>
              <a:off x="896764" y="1732048"/>
              <a:ext cx="2365216" cy="1246648"/>
            </a:xfrm>
            <a:prstGeom prst="wedgeRoundRectCallout">
              <a:avLst>
                <a:gd name="adj1" fmla="val 45207"/>
                <a:gd name="adj2" fmla="val -9218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0" name="Rounded Rectangular Callout 29"/>
          <p:cNvSpPr/>
          <p:nvPr/>
        </p:nvSpPr>
        <p:spPr>
          <a:xfrm>
            <a:off x="4915486" y="3756840"/>
            <a:ext cx="4556506" cy="1246648"/>
          </a:xfrm>
          <a:prstGeom prst="wedgeRoundRectCallout">
            <a:avLst>
              <a:gd name="adj1" fmla="val -26147"/>
              <a:gd name="adj2" fmla="val -921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4915486" y="3687666"/>
            <a:ext cx="4556505" cy="138499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names of columns to order by </a:t>
            </a:r>
            <a:r>
              <a:rPr lang="en-US" sz="2000" dirty="0">
                <a:solidFill>
                  <a:schemeClr val="bg1"/>
                </a:solidFill>
              </a:rPr>
              <a:t>(additional columns = tie breakers)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spTree>
    <p:extLst>
      <p:ext uri="{BB962C8B-B14F-4D97-AF65-F5344CB8AC3E}">
        <p14:creationId xmlns:p14="http://schemas.microsoft.com/office/powerpoint/2010/main" val="105576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09915" y="4049060"/>
            <a:ext cx="3578967" cy="1592052"/>
          </a:xfrm>
          <a:prstGeom prst="rect">
            <a:avLst/>
          </a:prstGeom>
        </p:spPr>
      </p:pic>
      <p:pic>
        <p:nvPicPr>
          <p:cNvPr id="11" name="Picture 10"/>
          <p:cNvPicPr>
            <a:picLocks noChangeAspect="1"/>
          </p:cNvPicPr>
          <p:nvPr/>
        </p:nvPicPr>
        <p:blipFill>
          <a:blip r:embed="rId4"/>
          <a:stretch>
            <a:fillRect/>
          </a:stretch>
        </p:blipFill>
        <p:spPr>
          <a:xfrm>
            <a:off x="6913037" y="4049060"/>
            <a:ext cx="3642274" cy="1620214"/>
          </a:xfrm>
          <a:prstGeom prst="rect">
            <a:avLst/>
          </a:prstGeom>
        </p:spPr>
      </p:pic>
      <p:pic>
        <p:nvPicPr>
          <p:cNvPr id="12" name="Picture 11"/>
          <p:cNvPicPr>
            <a:picLocks noChangeAspect="1"/>
          </p:cNvPicPr>
          <p:nvPr/>
        </p:nvPicPr>
        <p:blipFill rotWithShape="1">
          <a:blip r:embed="rId5"/>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arrange(</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err="1">
                  <a:solidFill>
                    <a:schemeClr val="accent2"/>
                  </a:solidFill>
                  <a:latin typeface="Monaco" charset="0"/>
                  <a:ea typeface="Monaco" charset="0"/>
                  <a:cs typeface="Monaco" charset="0"/>
                </a:rPr>
                <a:t>CollAge</a:t>
              </a:r>
              <a:r>
                <a:rPr lang="en-US" sz="2800" dirty="0">
                  <a:latin typeface="Monaco" charset="0"/>
                  <a:ea typeface="Monaco" charset="0"/>
                  <a:cs typeface="Monaco" charset="0"/>
                </a:rPr>
                <a:t>)</a:t>
              </a:r>
            </a:p>
          </p:txBody>
        </p:sp>
      </p:grpSp>
      <p:sp>
        <p:nvSpPr>
          <p:cNvPr id="13" name="Rectangle 12"/>
          <p:cNvSpPr/>
          <p:nvPr/>
        </p:nvSpPr>
        <p:spPr>
          <a:xfrm>
            <a:off x="4268359" y="740977"/>
            <a:ext cx="3502882" cy="830997"/>
          </a:xfrm>
          <a:prstGeom prst="rect">
            <a:avLst/>
          </a:prstGeom>
        </p:spPr>
        <p:txBody>
          <a:bodyPr wrap="none">
            <a:spAutoFit/>
          </a:bodyPr>
          <a:lstStyle/>
          <a:p>
            <a:r>
              <a:rPr lang="en-US" sz="4800">
                <a:latin typeface="Monaco" charset="0"/>
                <a:ea typeface="Monaco" charset="0"/>
                <a:cs typeface="Monaco" charset="0"/>
              </a:rPr>
              <a:t>arrange()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Order rows from smallest to largest.</a:t>
            </a:r>
            <a:endParaRPr lang="en-US" sz="2800" dirty="0">
              <a:effectLst/>
            </a:endParaRPr>
          </a:p>
        </p:txBody>
      </p:sp>
      <p:grpSp>
        <p:nvGrpSpPr>
          <p:cNvPr id="18" name="Group 17"/>
          <p:cNvGrpSpPr/>
          <p:nvPr/>
        </p:nvGrpSpPr>
        <p:grpSpPr>
          <a:xfrm>
            <a:off x="8190095" y="1034551"/>
            <a:ext cx="2911914" cy="1446550"/>
            <a:chOff x="896764" y="1627008"/>
            <a:chExt cx="2365216" cy="1446550"/>
          </a:xfrm>
        </p:grpSpPr>
        <p:sp>
          <p:nvSpPr>
            <p:cNvPr id="19" name="Rounded Rectangular Callout 18"/>
            <p:cNvSpPr/>
            <p:nvPr/>
          </p:nvSpPr>
          <p:spPr>
            <a:xfrm>
              <a:off x="896764" y="1732048"/>
              <a:ext cx="2365216" cy="1246648"/>
            </a:xfrm>
            <a:prstGeom prst="wedgeRoundRectCallout">
              <a:avLst>
                <a:gd name="adj1" fmla="val -115328"/>
                <a:gd name="adj2" fmla="val 85776"/>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896764" y="1627008"/>
              <a:ext cx="2365216" cy="1446550"/>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descending order: </a:t>
              </a:r>
              <a:r>
                <a:rPr lang="en-US" sz="2400" dirty="0" err="1">
                  <a:solidFill>
                    <a:schemeClr val="bg1"/>
                  </a:solidFill>
                  <a:latin typeface="Monaco" charset="0"/>
                  <a:ea typeface="Monaco" charset="0"/>
                  <a:cs typeface="Monaco" charset="0"/>
                </a:rPr>
                <a:t>desc</a:t>
              </a:r>
              <a:r>
                <a:rPr lang="en-US" sz="2400" dirty="0">
                  <a:solidFill>
                    <a:schemeClr val="bg1"/>
                  </a:solidFill>
                  <a:latin typeface="Monaco" charset="0"/>
                  <a:ea typeface="Monaco" charset="0"/>
                  <a:cs typeface="Monaco" charset="0"/>
                </a:rPr>
                <a:t>(</a:t>
              </a:r>
              <a:r>
                <a:rPr lang="en-US" sz="2400" dirty="0" err="1">
                  <a:solidFill>
                    <a:schemeClr val="bg1"/>
                  </a:solidFill>
                  <a:latin typeface="Monaco" charset="0"/>
                  <a:ea typeface="Monaco" charset="0"/>
                  <a:cs typeface="Monaco" charset="0"/>
                </a:rPr>
                <a:t>CollAge</a:t>
              </a:r>
              <a:r>
                <a:rPr lang="en-US" sz="2400"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pic>
        <p:nvPicPr>
          <p:cNvPr id="30" name="Picture 29"/>
          <p:cNvPicPr>
            <a:picLocks noChangeAspect="1"/>
          </p:cNvPicPr>
          <p:nvPr/>
        </p:nvPicPr>
        <p:blipFill rotWithShape="1">
          <a:blip r:embed="rId6"/>
          <a:srcRect t="44504"/>
          <a:stretch/>
        </p:blipFill>
        <p:spPr>
          <a:xfrm rot="16200000">
            <a:off x="5702593" y="4251060"/>
            <a:ext cx="596733" cy="1188050"/>
          </a:xfrm>
          <a:prstGeom prst="rect">
            <a:avLst/>
          </a:prstGeom>
        </p:spPr>
      </p:pic>
    </p:spTree>
    <p:extLst>
      <p:ext uri="{BB962C8B-B14F-4D97-AF65-F5344CB8AC3E}">
        <p14:creationId xmlns:p14="http://schemas.microsoft.com/office/powerpoint/2010/main" val="17746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9500" y="1543868"/>
            <a:ext cx="5700600" cy="3770263"/>
          </a:xfrm>
          <a:prstGeom prst="rect">
            <a:avLst/>
          </a:prstGeom>
        </p:spPr>
        <p:txBody>
          <a:bodyPr wrap="none">
            <a:spAutoFit/>
          </a:bodyPr>
          <a:lstStyle/>
          <a:p>
            <a:r>
              <a:rPr lang="en-US" sz="23900" dirty="0">
                <a:latin typeface="Monaco" charset="0"/>
                <a:ea typeface="Monaco" charset="0"/>
                <a:cs typeface="Monaco" charset="0"/>
              </a:rPr>
              <a:t>%&gt;%</a:t>
            </a:r>
            <a:endParaRPr lang="en-US" sz="23900" dirty="0"/>
          </a:p>
        </p:txBody>
      </p:sp>
    </p:spTree>
    <p:extLst>
      <p:ext uri="{BB962C8B-B14F-4D97-AF65-F5344CB8AC3E}">
        <p14:creationId xmlns:p14="http://schemas.microsoft.com/office/powerpoint/2010/main" val="12122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4951189"/>
            <a:ext cx="7713644" cy="1026320"/>
            <a:chOff x="2080825" y="3162925"/>
            <a:chExt cx="8090002" cy="1025283"/>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953143"/>
            </a:xfrm>
            <a:prstGeom prst="rect">
              <a:avLst/>
            </a:prstGeom>
            <a:noFill/>
          </p:spPr>
          <p:txBody>
            <a:bodyPr wrap="square" rtlCol="0">
              <a:spAutoFit/>
            </a:bodyPr>
            <a:lstStyle/>
            <a:p>
              <a:r>
                <a:rPr lang="en-US" sz="2800" dirty="0">
                  <a:latin typeface="Monaco" charset="0"/>
                  <a:ea typeface="Monaco" charset="0"/>
                  <a:cs typeface="Monaco" charset="0"/>
                </a:rPr>
                <a:t>filter(</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err="1">
                  <a:latin typeface="Monaco" charset="0"/>
                  <a:ea typeface="Monaco" charset="0"/>
                  <a:cs typeface="Monaco" charset="0"/>
                </a:rPr>
                <a:t>PtSex</a:t>
              </a:r>
              <a:r>
                <a:rPr lang="en-US" sz="2800" dirty="0">
                  <a:latin typeface="Monaco" charset="0"/>
                  <a:ea typeface="Monaco" charset="0"/>
                  <a:cs typeface="Monaco" charset="0"/>
                </a:rPr>
                <a:t>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a:p>
              <a:r>
                <a:rPr lang="en-US" sz="2800" dirty="0" err="1">
                  <a:solidFill>
                    <a:schemeClr val="accent2"/>
                  </a:solidFill>
                  <a:latin typeface="Monaco" charset="0"/>
                  <a:ea typeface="Monaco" charset="0"/>
                  <a:cs typeface="Monaco" charset="0"/>
                </a:rPr>
                <a:t>esr</a:t>
              </a:r>
              <a:r>
                <a:rPr lang="en-US" sz="2800" dirty="0">
                  <a:solidFill>
                    <a:schemeClr val="accent2"/>
                  </a:solidFill>
                  <a:latin typeface="Monaco" charset="0"/>
                  <a:ea typeface="Monaco" charset="0"/>
                  <a:cs typeface="Monaco" charset="0"/>
                </a:rPr>
                <a:t> </a:t>
              </a:r>
              <a:r>
                <a:rPr lang="en-US" sz="2800" dirty="0">
                  <a:solidFill>
                    <a:srgbClr val="92D050"/>
                  </a:solidFill>
                  <a:latin typeface="Monaco" charset="0"/>
                  <a:ea typeface="Monaco" charset="0"/>
                  <a:cs typeface="Monaco" charset="0"/>
                </a:rPr>
                <a:t>%&gt;%</a:t>
              </a:r>
              <a:r>
                <a:rPr lang="en-US" sz="2800" dirty="0">
                  <a:latin typeface="Monaco" charset="0"/>
                  <a:ea typeface="Monaco" charset="0"/>
                  <a:cs typeface="Monaco" charset="0"/>
                </a:rPr>
                <a:t> filter(</a:t>
              </a:r>
              <a:r>
                <a:rPr lang="en-US" sz="2800" dirty="0" err="1">
                  <a:latin typeface="Monaco" charset="0"/>
                  <a:ea typeface="Monaco" charset="0"/>
                  <a:cs typeface="Monaco" charset="0"/>
                </a:rPr>
                <a:t>PtSex</a:t>
              </a:r>
              <a:r>
                <a:rPr lang="en-US" sz="2800" dirty="0">
                  <a:latin typeface="Monaco" charset="0"/>
                  <a:ea typeface="Monaco" charset="0"/>
                  <a:cs typeface="Monaco" charset="0"/>
                </a:rPr>
                <a:t>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p:txBody>
        </p:sp>
      </p:grpSp>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sp>
        <p:nvSpPr>
          <p:cNvPr id="13" name="Rectangle 12"/>
          <p:cNvSpPr/>
          <p:nvPr/>
        </p:nvSpPr>
        <p:spPr>
          <a:xfrm>
            <a:off x="2961452" y="740977"/>
            <a:ext cx="6276462" cy="830997"/>
          </a:xfrm>
          <a:prstGeom prst="rect">
            <a:avLst/>
          </a:prstGeom>
        </p:spPr>
        <p:txBody>
          <a:bodyPr wrap="none">
            <a:spAutoFit/>
          </a:bodyPr>
          <a:lstStyle/>
          <a:p>
            <a:r>
              <a:rPr lang="en-US" sz="4800" dirty="0">
                <a:ea typeface="Monaco" charset="0"/>
                <a:cs typeface="Monaco" charset="0"/>
              </a:rPr>
              <a:t>The Pipe Operator</a:t>
            </a:r>
            <a:r>
              <a:rPr lang="en-US" sz="4800" dirty="0">
                <a:latin typeface="Monaco" charset="0"/>
                <a:ea typeface="Monaco" charset="0"/>
                <a:cs typeface="Monaco" charset="0"/>
              </a:rPr>
              <a:t> %&gt;%</a:t>
            </a:r>
            <a:endParaRPr lang="en-US" sz="4800" dirty="0"/>
          </a:p>
        </p:txBody>
      </p:sp>
      <p:sp>
        <p:nvSpPr>
          <p:cNvPr id="2" name="TextBox 1"/>
          <p:cNvSpPr txBox="1"/>
          <p:nvPr/>
        </p:nvSpPr>
        <p:spPr>
          <a:xfrm>
            <a:off x="318655" y="4135506"/>
            <a:ext cx="10972799" cy="523220"/>
          </a:xfrm>
          <a:prstGeom prst="rect">
            <a:avLst/>
          </a:prstGeom>
          <a:noFill/>
        </p:spPr>
        <p:txBody>
          <a:bodyPr wrap="square" rtlCol="0">
            <a:spAutoFit/>
          </a:bodyPr>
          <a:lstStyle/>
          <a:p>
            <a:pPr algn="ctr"/>
            <a:r>
              <a:rPr lang="en-US" sz="2800" dirty="0"/>
              <a:t>Passes the object on the left as first argument to the function on the right.</a:t>
            </a:r>
            <a:endParaRPr lang="en-US" sz="2800" dirty="0">
              <a:effectLst/>
            </a:endParaRPr>
          </a:p>
        </p:txBody>
      </p:sp>
      <p:sp>
        <p:nvSpPr>
          <p:cNvPr id="21" name="TextBox 20"/>
          <p:cNvSpPr txBox="1"/>
          <p:nvPr/>
        </p:nvSpPr>
        <p:spPr>
          <a:xfrm>
            <a:off x="2106516" y="2905780"/>
            <a:ext cx="8300052" cy="523220"/>
          </a:xfrm>
          <a:prstGeom prst="rect">
            <a:avLst/>
          </a:prstGeom>
          <a:noFill/>
        </p:spPr>
        <p:txBody>
          <a:bodyPr wrap="square" rtlCol="0">
            <a:spAutoFit/>
          </a:bodyPr>
          <a:lstStyle/>
          <a:p>
            <a:r>
              <a:rPr lang="en-US" sz="2800" dirty="0">
                <a:latin typeface="Monaco" charset="0"/>
                <a:ea typeface="Monaco" charset="0"/>
                <a:cs typeface="Monaco" charset="0"/>
              </a:rPr>
              <a:t>  </a:t>
            </a:r>
            <a:r>
              <a:rPr lang="en-US" sz="2800" dirty="0" err="1">
                <a:latin typeface="Monaco" charset="0"/>
                <a:ea typeface="Monaco" charset="0"/>
                <a:cs typeface="Monaco" charset="0"/>
              </a:rPr>
              <a:t>esr</a:t>
            </a:r>
            <a:r>
              <a:rPr lang="en-US" sz="2800" dirty="0">
                <a:latin typeface="Monaco" charset="0"/>
                <a:ea typeface="Monaco" charset="0"/>
                <a:cs typeface="Monaco" charset="0"/>
              </a:rPr>
              <a:t>    filter(</a:t>
            </a:r>
            <a:r>
              <a:rPr lang="en-US" sz="2800" u="sng" dirty="0">
                <a:latin typeface="Monaco" charset="0"/>
                <a:ea typeface="Monaco" charset="0"/>
                <a:cs typeface="Monaco" charset="0"/>
              </a:rPr>
              <a:t>     </a:t>
            </a:r>
            <a:r>
              <a:rPr lang="en-US" sz="2800" dirty="0">
                <a:latin typeface="Monaco" charset="0"/>
                <a:ea typeface="Monaco" charset="0"/>
                <a:cs typeface="Monaco" charset="0"/>
              </a:rPr>
              <a:t>, </a:t>
            </a:r>
            <a:r>
              <a:rPr lang="en-US" sz="2800" dirty="0" err="1">
                <a:latin typeface="Monaco" charset="0"/>
                <a:ea typeface="Monaco" charset="0"/>
                <a:cs typeface="Monaco" charset="0"/>
              </a:rPr>
              <a:t>PtSex</a:t>
            </a:r>
            <a:r>
              <a:rPr lang="en-US" sz="2800" dirty="0">
                <a:latin typeface="Monaco" charset="0"/>
                <a:ea typeface="Monaco" charset="0"/>
                <a:cs typeface="Monaco" charset="0"/>
              </a:rPr>
              <a:t>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p:txBody>
      </p:sp>
      <p:sp>
        <p:nvSpPr>
          <p:cNvPr id="4" name="U-Turn Arrow 3"/>
          <p:cNvSpPr/>
          <p:nvPr/>
        </p:nvSpPr>
        <p:spPr>
          <a:xfrm>
            <a:off x="2713383" y="2097157"/>
            <a:ext cx="3707295" cy="886167"/>
          </a:xfrm>
          <a:prstGeom prst="uturnArrow">
            <a:avLst>
              <a:gd name="adj1" fmla="val 41027"/>
              <a:gd name="adj2" fmla="val 25000"/>
              <a:gd name="adj3" fmla="val 37653"/>
              <a:gd name="adj4" fmla="val 19033"/>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3965712" y="2030514"/>
            <a:ext cx="894475" cy="523220"/>
          </a:xfrm>
          <a:prstGeom prst="rect">
            <a:avLst/>
          </a:prstGeom>
          <a:noFill/>
        </p:spPr>
        <p:txBody>
          <a:bodyPr wrap="square" rtlCol="0" anchor="ctr">
            <a:spAutoFit/>
          </a:bodyPr>
          <a:lstStyle/>
          <a:p>
            <a:pPr algn="ctr"/>
            <a:r>
              <a:rPr lang="en-US" sz="2800" b="1" dirty="0">
                <a:solidFill>
                  <a:schemeClr val="bg1"/>
                </a:solidFill>
                <a:latin typeface="Monaco" charset="0"/>
                <a:ea typeface="Monaco" charset="0"/>
                <a:cs typeface="Monaco" charset="0"/>
              </a:rPr>
              <a:t>%&gt;%</a:t>
            </a:r>
          </a:p>
        </p:txBody>
      </p:sp>
    </p:spTree>
    <p:extLst>
      <p:ext uri="{BB962C8B-B14F-4D97-AF65-F5344CB8AC3E}">
        <p14:creationId xmlns:p14="http://schemas.microsoft.com/office/powerpoint/2010/main" val="391807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230" y="2484952"/>
            <a:ext cx="8449139" cy="1888096"/>
            <a:chOff x="2080825" y="3162924"/>
            <a:chExt cx="8090002" cy="1886189"/>
          </a:xfrm>
        </p:grpSpPr>
        <p:sp>
          <p:nvSpPr>
            <p:cNvPr id="3" name="Rectangle 2"/>
            <p:cNvSpPr/>
            <p:nvPr/>
          </p:nvSpPr>
          <p:spPr>
            <a:xfrm>
              <a:off x="2080825" y="3162924"/>
              <a:ext cx="8090002" cy="1886188"/>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80825" y="3235065"/>
              <a:ext cx="8090002" cy="1814048"/>
            </a:xfrm>
            <a:prstGeom prst="rect">
              <a:avLst/>
            </a:prstGeom>
            <a:noFill/>
          </p:spPr>
          <p:txBody>
            <a:bodyPr wrap="square" rtlCol="0">
              <a:spAutoFit/>
            </a:bodyPr>
            <a:lstStyle/>
            <a:p>
              <a:r>
                <a:rPr lang="en-US" sz="2800" dirty="0" err="1">
                  <a:solidFill>
                    <a:schemeClr val="accent2"/>
                  </a:solidFill>
                  <a:latin typeface="Monaco" charset="0"/>
                  <a:ea typeface="Monaco" charset="0"/>
                  <a:cs typeface="Monaco" charset="0"/>
                </a:rPr>
                <a:t>esr</a:t>
              </a:r>
              <a:r>
                <a:rPr lang="en-US" sz="2800" dirty="0">
                  <a:solidFill>
                    <a:schemeClr val="accent2"/>
                  </a:solidFill>
                  <a:latin typeface="Monaco" charset="0"/>
                  <a:ea typeface="Monaco" charset="0"/>
                  <a:cs typeface="Monaco" charset="0"/>
                </a:rPr>
                <a:t> </a:t>
              </a:r>
              <a:r>
                <a:rPr lang="en-US" sz="2800" dirty="0">
                  <a:solidFill>
                    <a:srgbClr val="92D050"/>
                  </a:solidFill>
                  <a:latin typeface="Monaco" charset="0"/>
                  <a:ea typeface="Monaco" charset="0"/>
                  <a:cs typeface="Monaco" charset="0"/>
                </a:rPr>
                <a:t>%&gt;%</a:t>
              </a:r>
              <a:r>
                <a:rPr lang="en-US" sz="2800" dirty="0">
                  <a:latin typeface="Monaco" charset="0"/>
                  <a:ea typeface="Monaco" charset="0"/>
                  <a:cs typeface="Monaco" charset="0"/>
                </a:rPr>
                <a:t> </a:t>
              </a:r>
            </a:p>
            <a:p>
              <a:r>
                <a:rPr lang="en-US" sz="2800" dirty="0">
                  <a:latin typeface="Monaco" charset="0"/>
                  <a:ea typeface="Monaco" charset="0"/>
                  <a:cs typeface="Monaco" charset="0"/>
                </a:rPr>
                <a:t>  select(</a:t>
              </a:r>
              <a:r>
                <a:rPr lang="en-US" sz="2800" dirty="0" err="1">
                  <a:latin typeface="Monaco" charset="0"/>
                  <a:ea typeface="Monaco" charset="0"/>
                  <a:cs typeface="Monaco" charset="0"/>
                </a:rPr>
                <a:t>CollAge</a:t>
              </a:r>
              <a:r>
                <a:rPr lang="en-US" sz="2800" dirty="0">
                  <a:latin typeface="Monaco" charset="0"/>
                  <a:ea typeface="Monaco" charset="0"/>
                  <a:cs typeface="Monaco" charset="0"/>
                </a:rPr>
                <a:t>, </a:t>
              </a:r>
              <a:r>
                <a:rPr lang="en-US" sz="2800" dirty="0" err="1">
                  <a:latin typeface="Monaco" charset="0"/>
                  <a:ea typeface="Monaco" charset="0"/>
                  <a:cs typeface="Monaco" charset="0"/>
                </a:rPr>
                <a:t>PtSex</a:t>
              </a:r>
              <a:r>
                <a:rPr lang="en-US" sz="2800" dirty="0">
                  <a:latin typeface="Monaco" charset="0"/>
                  <a:ea typeface="Monaco" charset="0"/>
                  <a:cs typeface="Monaco" charset="0"/>
                </a:rPr>
                <a:t>, Result) </a:t>
              </a:r>
              <a:r>
                <a:rPr lang="en-US" sz="2800" dirty="0">
                  <a:solidFill>
                    <a:srgbClr val="92D050"/>
                  </a:solidFill>
                  <a:latin typeface="Monaco" charset="0"/>
                  <a:ea typeface="Monaco" charset="0"/>
                  <a:cs typeface="Monaco" charset="0"/>
                </a:rPr>
                <a:t>%&gt;%</a:t>
              </a:r>
            </a:p>
            <a:p>
              <a:r>
                <a:rPr lang="en-US" sz="2800" dirty="0">
                  <a:latin typeface="Monaco" charset="0"/>
                  <a:ea typeface="Monaco" charset="0"/>
                  <a:cs typeface="Monaco" charset="0"/>
                </a:rPr>
                <a:t>  filter(</a:t>
              </a:r>
              <a:r>
                <a:rPr lang="en-US" sz="2800" dirty="0" err="1">
                  <a:latin typeface="Monaco" charset="0"/>
                  <a:ea typeface="Monaco" charset="0"/>
                  <a:cs typeface="Monaco" charset="0"/>
                </a:rPr>
                <a:t>PtSex</a:t>
              </a:r>
              <a:r>
                <a:rPr lang="en-US" sz="2800" dirty="0">
                  <a:latin typeface="Monaco" charset="0"/>
                  <a:ea typeface="Monaco" charset="0"/>
                  <a:cs typeface="Monaco" charset="0"/>
                </a:rPr>
                <a:t>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%&gt;%</a:t>
              </a:r>
            </a:p>
            <a:p>
              <a:r>
                <a:rPr lang="en-US" sz="2800" dirty="0">
                  <a:latin typeface="Monaco" charset="0"/>
                  <a:ea typeface="Monaco" charset="0"/>
                  <a:cs typeface="Monaco" charset="0"/>
                </a:rPr>
                <a:t>  arrange(Result)</a:t>
              </a:r>
            </a:p>
          </p:txBody>
        </p:sp>
      </p:grpSp>
      <p:pic>
        <p:nvPicPr>
          <p:cNvPr id="5" name="Picture 4"/>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6" name="Group 5"/>
          <p:cNvGrpSpPr/>
          <p:nvPr/>
        </p:nvGrpSpPr>
        <p:grpSpPr>
          <a:xfrm>
            <a:off x="4244259" y="1649894"/>
            <a:ext cx="1192444" cy="696587"/>
            <a:chOff x="896764" y="1732048"/>
            <a:chExt cx="2365216" cy="1246648"/>
          </a:xfrm>
        </p:grpSpPr>
        <p:sp>
          <p:nvSpPr>
            <p:cNvPr id="7" name="Rounded Rectangular Callout 6"/>
            <p:cNvSpPr/>
            <p:nvPr/>
          </p:nvSpPr>
          <p:spPr>
            <a:xfrm>
              <a:off x="896764" y="1732048"/>
              <a:ext cx="2365216" cy="1246648"/>
            </a:xfrm>
            <a:prstGeom prst="wedgeRoundRectCallout">
              <a:avLst>
                <a:gd name="adj1" fmla="val -97248"/>
                <a:gd name="adj2" fmla="val 87999"/>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”then”</a:t>
              </a:r>
              <a:endParaRPr lang="en-US" dirty="0">
                <a:solidFill>
                  <a:schemeClr val="bg1"/>
                </a:solidFill>
              </a:endParaRPr>
            </a:p>
          </p:txBody>
        </p:sp>
      </p:grpSp>
    </p:spTree>
    <p:extLst>
      <p:ext uri="{BB962C8B-B14F-4D97-AF65-F5344CB8AC3E}">
        <p14:creationId xmlns:p14="http://schemas.microsoft.com/office/powerpoint/2010/main" val="14089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Turn #3</a:t>
            </a:r>
            <a:br>
              <a:rPr lang="en-US" dirty="0"/>
            </a:br>
            <a:endParaRPr lang="en-US" dirty="0"/>
          </a:p>
        </p:txBody>
      </p:sp>
      <p:sp>
        <p:nvSpPr>
          <p:cNvPr id="3" name="Text Placeholder 2"/>
          <p:cNvSpPr>
            <a:spLocks noGrp="1"/>
          </p:cNvSpPr>
          <p:nvPr>
            <p:ph type="body" sz="quarter" idx="13"/>
          </p:nvPr>
        </p:nvSpPr>
        <p:spPr>
          <a:xfrm>
            <a:off x="1024128" y="2238375"/>
            <a:ext cx="9997658" cy="3476625"/>
          </a:xfrm>
        </p:spPr>
        <p:txBody>
          <a:bodyPr>
            <a:normAutofit/>
          </a:bodyPr>
          <a:lstStyle/>
          <a:p>
            <a:pPr marL="0" indent="0">
              <a:buNone/>
            </a:pPr>
            <a:r>
              <a:rPr lang="en-US" sz="4000" dirty="0"/>
              <a:t>Return to </a:t>
            </a:r>
            <a:r>
              <a:rPr lang="en-US" sz="3200" dirty="0">
                <a:solidFill>
                  <a:schemeClr val="accent2"/>
                </a:solidFill>
                <a:latin typeface="Monaco" charset="0"/>
                <a:ea typeface="Monaco" charset="0"/>
                <a:cs typeface="Monaco" charset="0"/>
              </a:rPr>
              <a:t>03-exploring-data.Rmd</a:t>
            </a:r>
            <a:r>
              <a:rPr lang="en-US" sz="4000" dirty="0"/>
              <a:t>. </a:t>
            </a:r>
          </a:p>
          <a:p>
            <a:pPr marL="0" indent="0">
              <a:buNone/>
            </a:pPr>
            <a:r>
              <a:rPr lang="en-US" sz="4000" dirty="0"/>
              <a:t>Complete the section “</a:t>
            </a:r>
            <a:r>
              <a:rPr lang="en-US" sz="4000" b="1" dirty="0"/>
              <a:t>Your Turn #3: Isolating Data”</a:t>
            </a:r>
            <a:r>
              <a:rPr lang="en-US" sz="4000" dirty="0"/>
              <a:t>.</a:t>
            </a:r>
          </a:p>
          <a:p>
            <a:pPr marL="0" indent="0">
              <a:buNone/>
            </a:pPr>
            <a:r>
              <a:rPr lang="en-US" sz="4000" dirty="0"/>
              <a:t>Then, complete the section “</a:t>
            </a:r>
            <a:r>
              <a:rPr lang="en-US" sz="4000" b="1" dirty="0"/>
              <a:t>Isolating Data</a:t>
            </a:r>
            <a:r>
              <a:rPr lang="en-US" sz="4000" dirty="0"/>
              <a:t>” on the handout.</a:t>
            </a:r>
          </a:p>
          <a:p>
            <a:pPr marL="0" indent="0">
              <a:buNone/>
            </a:pPr>
            <a:endParaRPr lang="en-US" sz="4000" i="1" dirty="0">
              <a:solidFill>
                <a:srgbClr val="FF0000"/>
              </a:solidFill>
            </a:endParaRPr>
          </a:p>
        </p:txBody>
      </p:sp>
    </p:spTree>
    <p:extLst>
      <p:ext uri="{BB962C8B-B14F-4D97-AF65-F5344CB8AC3E}">
        <p14:creationId xmlns:p14="http://schemas.microsoft.com/office/powerpoint/2010/main" val="138772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Augmenting Data</a:t>
            </a:r>
          </a:p>
        </p:txBody>
      </p:sp>
    </p:spTree>
    <p:extLst>
      <p:ext uri="{BB962C8B-B14F-4D97-AF65-F5344CB8AC3E}">
        <p14:creationId xmlns:p14="http://schemas.microsoft.com/office/powerpoint/2010/main" val="1315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2" y="661203"/>
          <a:ext cx="10841895" cy="5551590"/>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110318">
                <a:tc>
                  <a:txBody>
                    <a:bodyPr/>
                    <a:lstStyle/>
                    <a:p>
                      <a:pPr algn="ctr"/>
                      <a:r>
                        <a:rPr lang="en-US" sz="440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Early: 3/27</a:t>
                      </a:r>
                      <a:r>
                        <a:rPr lang="en-US" sz="2800" baseline="0" dirty="0"/>
                        <a:t>, </a:t>
                      </a:r>
                      <a:r>
                        <a:rPr lang="en-US" sz="2800" dirty="0"/>
                        <a:t>4</a:t>
                      </a:r>
                      <a:r>
                        <a:rPr lang="en-US" sz="2800" baseline="0" dirty="0"/>
                        <a:t> PM </a:t>
                      </a:r>
                    </a:p>
                    <a:p>
                      <a:pPr algn="ctr"/>
                      <a:r>
                        <a:rPr lang="en-US" sz="2800" baseline="0" dirty="0"/>
                        <a:t>Late: 3/27, 5:30 PM</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110318">
                <a:tc>
                  <a:txBody>
                    <a:bodyPr/>
                    <a:lstStyle/>
                    <a:p>
                      <a:pPr algn="ctr"/>
                      <a:r>
                        <a:rPr lang="en-US" sz="440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3/28</a:t>
                      </a:r>
                      <a:r>
                        <a:rPr lang="en-US" sz="2800" baseline="0" dirty="0"/>
                        <a:t>, </a:t>
                      </a:r>
                      <a:r>
                        <a:rPr lang="en-US" sz="2800" dirty="0"/>
                        <a:t>4</a:t>
                      </a:r>
                      <a:r>
                        <a:rPr lang="en-US" sz="2800" baseline="0" dirty="0"/>
                        <a:t> PM </a:t>
                      </a:r>
                    </a:p>
                    <a:p>
                      <a:pPr algn="ctr"/>
                      <a:r>
                        <a:rPr lang="en-US" sz="2800" baseline="0" dirty="0"/>
                        <a:t>Late: 3/28,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110318">
                <a:tc>
                  <a:txBody>
                    <a:bodyPr/>
                    <a:lstStyle/>
                    <a:p>
                      <a:pPr algn="ctr"/>
                      <a:r>
                        <a:rPr lang="en-US" sz="440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a:t>
                      </a:r>
                      <a:r>
                        <a:rPr lang="en-US" sz="2800" dirty="0">
                          <a:solidFill>
                            <a:srgbClr val="FF0000"/>
                          </a:solidFill>
                        </a:rPr>
                        <a:t>4/3</a:t>
                      </a:r>
                      <a:r>
                        <a:rPr lang="en-US" sz="2800" baseline="0" dirty="0"/>
                        <a:t>, </a:t>
                      </a:r>
                      <a:r>
                        <a:rPr lang="en-US" sz="2800" dirty="0"/>
                        <a:t>4</a:t>
                      </a:r>
                      <a:r>
                        <a:rPr lang="en-US" sz="2800" baseline="0" dirty="0"/>
                        <a:t> PM </a:t>
                      </a:r>
                    </a:p>
                    <a:p>
                      <a:pPr algn="ctr"/>
                      <a:r>
                        <a:rPr lang="en-US" sz="2800" baseline="0" dirty="0"/>
                        <a:t>Late: </a:t>
                      </a:r>
                      <a:r>
                        <a:rPr lang="en-US" sz="2800" baseline="0" dirty="0">
                          <a:solidFill>
                            <a:srgbClr val="FF0000"/>
                          </a:solidFill>
                        </a:rPr>
                        <a:t>4/2</a:t>
                      </a:r>
                      <a:r>
                        <a:rPr lang="en-US" sz="2800" baseline="0" dirty="0"/>
                        <a:t>,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110318">
                <a:tc>
                  <a:txBody>
                    <a:bodyPr/>
                    <a:lstStyle/>
                    <a:p>
                      <a:pPr algn="ctr"/>
                      <a:r>
                        <a:rPr lang="en-US" sz="440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4/5</a:t>
                      </a:r>
                      <a:r>
                        <a:rPr lang="en-US" sz="2800" baseline="0" dirty="0"/>
                        <a:t>, </a:t>
                      </a:r>
                      <a:r>
                        <a:rPr lang="en-US" sz="2800" dirty="0"/>
                        <a:t>4</a:t>
                      </a:r>
                      <a:r>
                        <a:rPr lang="en-US" sz="2800" baseline="0" dirty="0"/>
                        <a:t> PM </a:t>
                      </a:r>
                    </a:p>
                    <a:p>
                      <a:pPr algn="ctr"/>
                      <a:r>
                        <a:rPr lang="en-US" sz="2800" baseline="0" dirty="0"/>
                        <a:t>Late: 4/5,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110318">
                <a:tc>
                  <a:txBody>
                    <a:bodyPr/>
                    <a:lstStyle/>
                    <a:p>
                      <a:pPr algn="ctr"/>
                      <a:r>
                        <a:rPr lang="en-US" sz="4400" dirty="0"/>
                        <a:t>Course Project Presentations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aseline="0" dirty="0"/>
                        <a:t>TBA</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1" y="2896331"/>
            <a:ext cx="10841895" cy="108133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7014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mutate(</a:t>
              </a:r>
              <a:r>
                <a:rPr lang="en-US" sz="2800" dirty="0">
                  <a:solidFill>
                    <a:srgbClr val="0070C0"/>
                  </a:solidFill>
                  <a:latin typeface="Monaco" charset="0"/>
                  <a:ea typeface="Monaco" charset="0"/>
                  <a:cs typeface="Monaco" charset="0"/>
                </a:rPr>
                <a:t>&lt;DATA&gt;</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7200" y="740977"/>
            <a:ext cx="3134191" cy="830997"/>
          </a:xfrm>
          <a:prstGeom prst="rect">
            <a:avLst/>
          </a:prstGeom>
        </p:spPr>
        <p:txBody>
          <a:bodyPr wrap="none">
            <a:spAutoFit/>
          </a:bodyPr>
          <a:lstStyle/>
          <a:p>
            <a:r>
              <a:rPr lang="en-US" sz="4800">
                <a:latin typeface="Monaco" charset="0"/>
                <a:ea typeface="Monaco" charset="0"/>
                <a:cs typeface="Monaco"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new columns.</a:t>
            </a:r>
            <a:endParaRPr lang="en-US" sz="2800" dirty="0">
              <a:effectLst/>
            </a:endParaRPr>
          </a:p>
        </p:txBody>
      </p:sp>
      <p:grpSp>
        <p:nvGrpSpPr>
          <p:cNvPr id="17" name="Group 16"/>
          <p:cNvGrpSpPr/>
          <p:nvPr/>
        </p:nvGrpSpPr>
        <p:grpSpPr>
          <a:xfrm>
            <a:off x="2347877" y="3761930"/>
            <a:ext cx="2365216" cy="1246648"/>
            <a:chOff x="896764" y="1732048"/>
            <a:chExt cx="2365216" cy="1246648"/>
          </a:xfrm>
        </p:grpSpPr>
        <p:sp>
          <p:nvSpPr>
            <p:cNvPr id="28" name="Rounded Rectangular Callout 27"/>
            <p:cNvSpPr/>
            <p:nvPr/>
          </p:nvSpPr>
          <p:spPr>
            <a:xfrm>
              <a:off x="896764" y="1732048"/>
              <a:ext cx="2365216" cy="1246648"/>
            </a:xfrm>
            <a:prstGeom prst="wedgeRoundRectCallout">
              <a:avLst>
                <a:gd name="adj1" fmla="val 45207"/>
                <a:gd name="adj2" fmla="val -9218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0" name="Rounded Rectangular Callout 29"/>
          <p:cNvSpPr/>
          <p:nvPr/>
        </p:nvSpPr>
        <p:spPr>
          <a:xfrm>
            <a:off x="4915486" y="3756840"/>
            <a:ext cx="4556506" cy="1246648"/>
          </a:xfrm>
          <a:prstGeom prst="wedgeRoundRectCallout">
            <a:avLst>
              <a:gd name="adj1" fmla="val -26147"/>
              <a:gd name="adj2" fmla="val -921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4915486" y="3656888"/>
            <a:ext cx="4556505" cy="1446550"/>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name-value expressions</a:t>
            </a:r>
          </a:p>
          <a:p>
            <a:pPr algn="ctr"/>
            <a:r>
              <a:rPr lang="en-US" sz="2400" b="1" dirty="0" err="1">
                <a:solidFill>
                  <a:schemeClr val="bg1"/>
                </a:solidFill>
                <a:latin typeface="Monaco" charset="0"/>
                <a:ea typeface="Monaco" charset="0"/>
                <a:cs typeface="Monaco" charset="0"/>
              </a:rPr>
              <a:t>column_name</a:t>
            </a:r>
            <a:r>
              <a:rPr lang="en-US" sz="2400" b="1" dirty="0">
                <a:solidFill>
                  <a:schemeClr val="bg1"/>
                </a:solidFill>
                <a:latin typeface="Monaco" charset="0"/>
                <a:ea typeface="Monaco" charset="0"/>
                <a:cs typeface="Monaco" charset="0"/>
              </a:rPr>
              <a:t> = value</a:t>
            </a:r>
          </a:p>
          <a:p>
            <a:pPr algn="ctr"/>
            <a:endParaRPr lang="en-US" dirty="0">
              <a:solidFill>
                <a:schemeClr val="bg1"/>
              </a:solidFill>
            </a:endParaRPr>
          </a:p>
        </p:txBody>
      </p:sp>
    </p:spTree>
    <p:extLst>
      <p:ext uri="{BB962C8B-B14F-4D97-AF65-F5344CB8AC3E}">
        <p14:creationId xmlns:p14="http://schemas.microsoft.com/office/powerpoint/2010/main" val="95179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3"/>
            <a:ext cx="7713644" cy="1026320"/>
            <a:chOff x="2080825" y="3162925"/>
            <a:chExt cx="8090002" cy="1025283"/>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953143"/>
            </a:xfrm>
            <a:prstGeom prst="rect">
              <a:avLst/>
            </a:prstGeom>
            <a:noFill/>
          </p:spPr>
          <p:txBody>
            <a:bodyPr wrap="square" rtlCol="0">
              <a:spAutoFit/>
            </a:bodyPr>
            <a:lstStyle/>
            <a:p>
              <a:r>
                <a:rPr lang="en-US" sz="2800" dirty="0">
                  <a:latin typeface="Monaco" charset="0"/>
                  <a:ea typeface="Monaco" charset="0"/>
                  <a:cs typeface="Monaco" charset="0"/>
                </a:rPr>
                <a:t>mutate(</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p>
            <a:p>
              <a:r>
                <a:rPr lang="en-US" sz="2800" dirty="0">
                  <a:solidFill>
                    <a:schemeClr val="accent2"/>
                  </a:solidFill>
                  <a:latin typeface="Monaco" charset="0"/>
                  <a:ea typeface="Monaco" charset="0"/>
                  <a:cs typeface="Monaco" charset="0"/>
                </a:rPr>
                <a:t>       </a:t>
              </a:r>
              <a:r>
                <a:rPr lang="en-US" sz="2800" dirty="0" err="1">
                  <a:solidFill>
                    <a:schemeClr val="accent2"/>
                  </a:solidFill>
                  <a:latin typeface="Monaco" charset="0"/>
                  <a:ea typeface="Monaco" charset="0"/>
                  <a:cs typeface="Monaco" charset="0"/>
                </a:rPr>
                <a:t>BirthYr</a:t>
              </a:r>
              <a:r>
                <a:rPr lang="en-US" sz="2800" dirty="0">
                  <a:solidFill>
                    <a:schemeClr val="accent2"/>
                  </a:solidFill>
                  <a:latin typeface="Monaco" charset="0"/>
                  <a:ea typeface="Monaco" charset="0"/>
                  <a:cs typeface="Monaco" charset="0"/>
                </a:rPr>
                <a:t> = 2017 - </a:t>
              </a:r>
              <a:r>
                <a:rPr lang="en-US" sz="2800" dirty="0" err="1">
                  <a:solidFill>
                    <a:schemeClr val="accent2"/>
                  </a:solidFill>
                  <a:latin typeface="Monaco" charset="0"/>
                  <a:ea typeface="Monaco" charset="0"/>
                  <a:cs typeface="Monaco" charset="0"/>
                </a:rPr>
                <a:t>CollAge</a:t>
              </a:r>
              <a:r>
                <a:rPr lang="en-US" sz="2800" dirty="0">
                  <a:latin typeface="Monaco" charset="0"/>
                  <a:ea typeface="Monaco" charset="0"/>
                  <a:cs typeface="Monaco" charset="0"/>
                </a:rPr>
                <a:t>)</a:t>
              </a:r>
            </a:p>
          </p:txBody>
        </p:sp>
      </p:grpSp>
      <p:sp>
        <p:nvSpPr>
          <p:cNvPr id="13" name="Rectangle 12"/>
          <p:cNvSpPr/>
          <p:nvPr/>
        </p:nvSpPr>
        <p:spPr>
          <a:xfrm>
            <a:off x="4457200" y="740977"/>
            <a:ext cx="3134191" cy="830997"/>
          </a:xfrm>
          <a:prstGeom prst="rect">
            <a:avLst/>
          </a:prstGeom>
        </p:spPr>
        <p:txBody>
          <a:bodyPr wrap="none">
            <a:spAutoFit/>
          </a:bodyPr>
          <a:lstStyle/>
          <a:p>
            <a:r>
              <a:rPr lang="en-US" sz="4800">
                <a:latin typeface="Monaco" charset="0"/>
                <a:ea typeface="Monaco" charset="0"/>
                <a:cs typeface="Monaco"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new columns.</a:t>
            </a:r>
            <a:endParaRPr lang="en-US" sz="2800" dirty="0">
              <a:effectLst/>
            </a:endParaRPr>
          </a:p>
        </p:txBody>
      </p:sp>
      <p:grpSp>
        <p:nvGrpSpPr>
          <p:cNvPr id="5" name="Group 4"/>
          <p:cNvGrpSpPr/>
          <p:nvPr/>
        </p:nvGrpSpPr>
        <p:grpSpPr>
          <a:xfrm>
            <a:off x="1001915" y="4049060"/>
            <a:ext cx="9941855" cy="1616711"/>
            <a:chOff x="1132544" y="4049060"/>
            <a:chExt cx="9941855" cy="1616711"/>
          </a:xfrm>
        </p:grpSpPr>
        <p:pic>
          <p:nvPicPr>
            <p:cNvPr id="3" name="Picture 2"/>
            <p:cNvPicPr>
              <a:picLocks noChangeAspect="1"/>
            </p:cNvPicPr>
            <p:nvPr/>
          </p:nvPicPr>
          <p:blipFill>
            <a:blip r:embed="rId4"/>
            <a:stretch>
              <a:fillRect/>
            </a:stretch>
          </p:blipFill>
          <p:spPr>
            <a:xfrm>
              <a:off x="1132544" y="4049061"/>
              <a:ext cx="3578967" cy="1592052"/>
            </a:xfrm>
            <a:prstGeom prst="rect">
              <a:avLst/>
            </a:prstGeom>
          </p:spPr>
        </p:pic>
        <p:pic>
          <p:nvPicPr>
            <p:cNvPr id="4" name="Picture 3"/>
            <p:cNvPicPr>
              <a:picLocks noChangeAspect="1"/>
            </p:cNvPicPr>
            <p:nvPr/>
          </p:nvPicPr>
          <p:blipFill>
            <a:blip r:embed="rId5"/>
            <a:stretch>
              <a:fillRect/>
            </a:stretch>
          </p:blipFill>
          <p:spPr>
            <a:xfrm>
              <a:off x="6535664" y="4049060"/>
              <a:ext cx="4538735" cy="1616711"/>
            </a:xfrm>
            <a:prstGeom prst="rect">
              <a:avLst/>
            </a:prstGeom>
          </p:spPr>
        </p:pic>
        <p:pic>
          <p:nvPicPr>
            <p:cNvPr id="18" name="Picture 17"/>
            <p:cNvPicPr>
              <a:picLocks noChangeAspect="1"/>
            </p:cNvPicPr>
            <p:nvPr/>
          </p:nvPicPr>
          <p:blipFill rotWithShape="1">
            <a:blip r:embed="rId6"/>
            <a:srcRect t="44504"/>
            <a:stretch/>
          </p:blipFill>
          <p:spPr>
            <a:xfrm rot="16200000">
              <a:off x="5325221" y="4251060"/>
              <a:ext cx="596733" cy="1188050"/>
            </a:xfrm>
            <a:prstGeom prst="rect">
              <a:avLst/>
            </a:prstGeom>
          </p:spPr>
        </p:pic>
      </p:grpSp>
    </p:spTree>
    <p:extLst>
      <p:ext uri="{BB962C8B-B14F-4D97-AF65-F5344CB8AC3E}">
        <p14:creationId xmlns:p14="http://schemas.microsoft.com/office/powerpoint/2010/main" val="790871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8FF65-F76D-A84F-A4EB-F09036075BB0}"/>
              </a:ext>
            </a:extLst>
          </p:cNvPr>
          <p:cNvPicPr>
            <a:picLocks noChangeAspect="1"/>
          </p:cNvPicPr>
          <p:nvPr/>
        </p:nvPicPr>
        <p:blipFill>
          <a:blip r:embed="rId3"/>
          <a:stretch>
            <a:fillRect/>
          </a:stretch>
        </p:blipFill>
        <p:spPr>
          <a:xfrm>
            <a:off x="311589" y="346363"/>
            <a:ext cx="11353938" cy="9269146"/>
          </a:xfrm>
          <a:prstGeom prst="rect">
            <a:avLst/>
          </a:prstGeom>
        </p:spPr>
      </p:pic>
    </p:spTree>
    <p:extLst>
      <p:ext uri="{BB962C8B-B14F-4D97-AF65-F5344CB8AC3E}">
        <p14:creationId xmlns:p14="http://schemas.microsoft.com/office/powerpoint/2010/main" val="119313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 and Summarizing Data</a:t>
            </a:r>
          </a:p>
        </p:txBody>
      </p:sp>
    </p:spTree>
    <p:extLst>
      <p:ext uri="{BB962C8B-B14F-4D97-AF65-F5344CB8AC3E}">
        <p14:creationId xmlns:p14="http://schemas.microsoft.com/office/powerpoint/2010/main" val="2110847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1514196" y="966302"/>
            <a:ext cx="8935008" cy="1888096"/>
            <a:chOff x="2080825" y="3162925"/>
            <a:chExt cx="8090002" cy="1886189"/>
          </a:xfrm>
        </p:grpSpPr>
        <p:sp>
          <p:nvSpPr>
            <p:cNvPr id="7" name="Rectangle 6"/>
            <p:cNvSpPr/>
            <p:nvPr/>
          </p:nvSpPr>
          <p:spPr>
            <a:xfrm>
              <a:off x="2080825" y="3162925"/>
              <a:ext cx="8090002" cy="1886189"/>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1814048"/>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esr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%&gt;%</a:t>
              </a:r>
            </a:p>
            <a:p>
              <a:r>
                <a:rPr lang="en-US" sz="2800" dirty="0">
                  <a:latin typeface="Monaco" charset="0"/>
                  <a:ea typeface="Monaco" charset="0"/>
                  <a:cs typeface="Monaco" charset="0"/>
                </a:rPr>
                <a:t>    </a:t>
              </a:r>
              <a:r>
                <a:rPr lang="en-US" sz="2800" dirty="0" err="1">
                  <a:solidFill>
                    <a:schemeClr val="accent2"/>
                  </a:solidFill>
                  <a:latin typeface="Monaco" charset="0"/>
                  <a:ea typeface="Monaco" charset="0"/>
                  <a:cs typeface="Monaco" charset="0"/>
                </a:rPr>
                <a:t>group_by</a:t>
              </a:r>
              <a:r>
                <a:rPr lang="en-US" sz="2800" dirty="0">
                  <a:latin typeface="Monaco" charset="0"/>
                  <a:ea typeface="Monaco" charset="0"/>
                  <a:cs typeface="Monaco" charset="0"/>
                </a:rPr>
                <a:t>(</a:t>
              </a:r>
              <a:r>
                <a:rPr lang="en-US" sz="2800" dirty="0" err="1">
                  <a:latin typeface="Monaco" charset="0"/>
                  <a:ea typeface="Monaco" charset="0"/>
                  <a:cs typeface="Monaco" charset="0"/>
                </a:rPr>
                <a:t>PtSex</a:t>
              </a:r>
              <a:r>
                <a:rPr lang="en-US" sz="2800" dirty="0">
                  <a:latin typeface="Monaco" charset="0"/>
                  <a:ea typeface="Monaco" charset="0"/>
                  <a:cs typeface="Monaco" charset="0"/>
                </a:rPr>
                <a:t>) %&gt;%</a:t>
              </a:r>
            </a:p>
            <a:p>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summarize</a:t>
              </a:r>
              <a:r>
                <a:rPr lang="en-US" sz="2800" dirty="0">
                  <a:latin typeface="Monaco" charset="0"/>
                  <a:ea typeface="Monaco" charset="0"/>
                  <a:cs typeface="Monaco" charset="0"/>
                </a:rPr>
                <a:t>(</a:t>
              </a:r>
              <a:r>
                <a:rPr lang="en-US" sz="2800" dirty="0" err="1">
                  <a:latin typeface="Monaco" charset="0"/>
                  <a:ea typeface="Monaco" charset="0"/>
                  <a:cs typeface="Monaco" charset="0"/>
                </a:rPr>
                <a:t>MeanAge</a:t>
              </a:r>
              <a:r>
                <a:rPr lang="en-US" sz="2800" dirty="0">
                  <a:latin typeface="Monaco" charset="0"/>
                  <a:ea typeface="Monaco" charset="0"/>
                  <a:cs typeface="Monaco" charset="0"/>
                </a:rPr>
                <a:t> = mean(</a:t>
              </a:r>
              <a:r>
                <a:rPr lang="en-US" sz="2800" dirty="0" err="1">
                  <a:latin typeface="Monaco" charset="0"/>
                  <a:ea typeface="Monaco" charset="0"/>
                  <a:cs typeface="Monaco" charset="0"/>
                </a:rPr>
                <a:t>CollAge</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latin typeface="Monaco" charset="0"/>
                  <a:ea typeface="Monaco" charset="0"/>
                  <a:cs typeface="Monaco" charset="0"/>
                </a:rPr>
                <a:t>MeanESR</a:t>
              </a:r>
              <a:r>
                <a:rPr lang="en-US" sz="2800" dirty="0">
                  <a:latin typeface="Monaco" charset="0"/>
                  <a:ea typeface="Monaco" charset="0"/>
                  <a:cs typeface="Monaco" charset="0"/>
                </a:rPr>
                <a:t> = mean(Result))</a:t>
              </a:r>
            </a:p>
          </p:txBody>
        </p:sp>
      </p:grpSp>
      <p:pic>
        <p:nvPicPr>
          <p:cNvPr id="15" name="Picture 14"/>
          <p:cNvPicPr>
            <a:picLocks noChangeAspect="1"/>
          </p:cNvPicPr>
          <p:nvPr/>
        </p:nvPicPr>
        <p:blipFill>
          <a:blip r:embed="rId4"/>
          <a:stretch>
            <a:fillRect/>
          </a:stretch>
        </p:blipFill>
        <p:spPr>
          <a:xfrm>
            <a:off x="304800" y="3941330"/>
            <a:ext cx="11640457" cy="1910670"/>
          </a:xfrm>
          <a:prstGeom prst="rect">
            <a:avLst/>
          </a:prstGeom>
        </p:spPr>
      </p:pic>
      <p:pic>
        <p:nvPicPr>
          <p:cNvPr id="19" name="Picture 18"/>
          <p:cNvPicPr>
            <a:picLocks noChangeAspect="1"/>
          </p:cNvPicPr>
          <p:nvPr/>
        </p:nvPicPr>
        <p:blipFill rotWithShape="1">
          <a:blip r:embed="rId5"/>
          <a:srcRect l="1" t="65824" r="-244" b="-1"/>
          <a:stretch/>
        </p:blipFill>
        <p:spPr>
          <a:xfrm rot="16200000">
            <a:off x="4058165" y="4530838"/>
            <a:ext cx="598185" cy="731653"/>
          </a:xfrm>
          <a:prstGeom prst="rect">
            <a:avLst/>
          </a:prstGeom>
        </p:spPr>
      </p:pic>
      <p:pic>
        <p:nvPicPr>
          <p:cNvPr id="20" name="Picture 19"/>
          <p:cNvPicPr>
            <a:picLocks noChangeAspect="1"/>
          </p:cNvPicPr>
          <p:nvPr/>
        </p:nvPicPr>
        <p:blipFill rotWithShape="1">
          <a:blip r:embed="rId5"/>
          <a:srcRect l="1" t="65824" r="-244" b="-1"/>
          <a:stretch/>
        </p:blipFill>
        <p:spPr>
          <a:xfrm rot="16200000">
            <a:off x="8505477" y="4530837"/>
            <a:ext cx="598185" cy="731653"/>
          </a:xfrm>
          <a:prstGeom prst="rect">
            <a:avLst/>
          </a:prstGeom>
        </p:spPr>
      </p:pic>
    </p:spTree>
    <p:extLst>
      <p:ext uri="{BB962C8B-B14F-4D97-AF65-F5344CB8AC3E}">
        <p14:creationId xmlns:p14="http://schemas.microsoft.com/office/powerpoint/2010/main" val="150760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(Aggregate) Functions</a:t>
            </a:r>
          </a:p>
        </p:txBody>
      </p:sp>
      <p:graphicFrame>
        <p:nvGraphicFramePr>
          <p:cNvPr id="28" name="Table 27"/>
          <p:cNvGraphicFramePr>
            <a:graphicFrameLocks noGrp="1"/>
          </p:cNvGraphicFramePr>
          <p:nvPr>
            <p:extLst>
              <p:ext uri="{D42A27DB-BD31-4B8C-83A1-F6EECF244321}">
                <p14:modId xmlns:p14="http://schemas.microsoft.com/office/powerpoint/2010/main" val="1514674079"/>
              </p:ext>
            </p:extLst>
          </p:nvPr>
        </p:nvGraphicFramePr>
        <p:xfrm>
          <a:off x="3679674" y="2401115"/>
          <a:ext cx="6517073" cy="3108960"/>
        </p:xfrm>
        <a:graphic>
          <a:graphicData uri="http://schemas.openxmlformats.org/drawingml/2006/table">
            <a:tbl>
              <a:tblPr>
                <a:tableStyleId>{46F890A9-2807-4EBB-B81D-B2AA78EC7F39}</a:tableStyleId>
              </a:tblPr>
              <a:tblGrid>
                <a:gridCol w="2673735">
                  <a:extLst>
                    <a:ext uri="{9D8B030D-6E8A-4147-A177-3AD203B41FA5}">
                      <a16:colId xmlns:a16="http://schemas.microsoft.com/office/drawing/2014/main" val="20000"/>
                    </a:ext>
                  </a:extLst>
                </a:gridCol>
                <a:gridCol w="3843338">
                  <a:extLst>
                    <a:ext uri="{9D8B030D-6E8A-4147-A177-3AD203B41FA5}">
                      <a16:colId xmlns:a16="http://schemas.microsoft.com/office/drawing/2014/main" val="20001"/>
                    </a:ext>
                  </a:extLst>
                </a:gridCol>
              </a:tblGrid>
              <a:tr h="478448">
                <a:tc>
                  <a:txBody>
                    <a:bodyPr/>
                    <a:lstStyle/>
                    <a:p>
                      <a:pPr algn="ctr"/>
                      <a:r>
                        <a:rPr lang="en-US" sz="2000" dirty="0">
                          <a:solidFill>
                            <a:schemeClr val="tx1"/>
                          </a:solidFill>
                          <a:latin typeface="Monaco" charset="0"/>
                          <a:ea typeface="Monaco" charset="0"/>
                          <a:cs typeface="Monaco" charset="0"/>
                        </a:rPr>
                        <a:t>n</a:t>
                      </a:r>
                      <a:r>
                        <a:rPr lang="en-US" sz="2000" dirty="0">
                          <a:solidFill>
                            <a:schemeClr val="bg2">
                              <a:lumMod val="90000"/>
                            </a:schemeClr>
                          </a:solidFill>
                          <a:latin typeface="Monaco" charset="0"/>
                          <a:ea typeface="Monaco" charset="0"/>
                          <a:cs typeface="Monaco" charset="0"/>
                        </a:rPr>
                        <a:t>()</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total count</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Monaco" charset="0"/>
                          <a:ea typeface="Monaco" charset="0"/>
                          <a:cs typeface="Monaco" charset="0"/>
                        </a:rPr>
                        <a:t>n_distinct</a:t>
                      </a:r>
                      <a:r>
                        <a:rPr lang="en-US" sz="2000" dirty="0">
                          <a:solidFill>
                            <a:schemeClr val="bg2">
                              <a:lumMod val="90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count of distinct values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mean</a:t>
                      </a:r>
                      <a:r>
                        <a:rPr lang="en-US" sz="2000" dirty="0">
                          <a:solidFill>
                            <a:schemeClr val="bg2">
                              <a:lumMod val="90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mean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median</a:t>
                      </a:r>
                      <a:r>
                        <a:rPr lang="en-US" sz="2000" dirty="0">
                          <a:solidFill>
                            <a:schemeClr val="bg2">
                              <a:lumMod val="90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median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sum</a:t>
                      </a:r>
                      <a:r>
                        <a:rPr lang="en-US" sz="2000" dirty="0">
                          <a:solidFill>
                            <a:schemeClr val="bg2">
                              <a:lumMod val="90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sum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latin typeface="Monaco" charset="0"/>
                          <a:ea typeface="Monaco" charset="0"/>
                          <a:cs typeface="Monaco" charset="0"/>
                        </a:rPr>
                        <a:t>sd</a:t>
                      </a:r>
                      <a:r>
                        <a:rPr lang="en-US" sz="2000" dirty="0">
                          <a:solidFill>
                            <a:schemeClr val="bg2">
                              <a:lumMod val="90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standard deviation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DCD62601-8B17-D548-8F51-83CA4C66FC9B}"/>
              </a:ext>
            </a:extLst>
          </p:cNvPr>
          <p:cNvGrpSpPr/>
          <p:nvPr/>
        </p:nvGrpSpPr>
        <p:grpSpPr>
          <a:xfrm>
            <a:off x="328863" y="3327182"/>
            <a:ext cx="1949988" cy="2182893"/>
            <a:chOff x="896764" y="1732048"/>
            <a:chExt cx="2365216" cy="1246648"/>
          </a:xfrm>
        </p:grpSpPr>
        <p:sp>
          <p:nvSpPr>
            <p:cNvPr id="5" name="Rounded Rectangular Callout 4">
              <a:extLst>
                <a:ext uri="{FF2B5EF4-FFF2-40B4-BE49-F238E27FC236}">
                  <a16:creationId xmlns:a16="http://schemas.microsoft.com/office/drawing/2014/main" id="{F3096B4C-A542-4143-A028-4DD06BBDC31A}"/>
                </a:ext>
              </a:extLst>
            </p:cNvPr>
            <p:cNvSpPr/>
            <p:nvPr/>
          </p:nvSpPr>
          <p:spPr>
            <a:xfrm>
              <a:off x="896764" y="1732048"/>
              <a:ext cx="2365216" cy="1246648"/>
            </a:xfrm>
            <a:prstGeom prst="wedgeRoundRectCallout">
              <a:avLst>
                <a:gd name="adj1" fmla="val 93295"/>
                <a:gd name="adj2" fmla="val 3053"/>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188358-F7F8-FE47-B0E8-AD47C13EA1F9}"/>
                </a:ext>
              </a:extLst>
            </p:cNvPr>
            <p:cNvSpPr txBox="1"/>
            <p:nvPr/>
          </p:nvSpPr>
          <p:spPr>
            <a:xfrm>
              <a:off x="1052428" y="1884491"/>
              <a:ext cx="2010265" cy="931586"/>
            </a:xfrm>
            <a:prstGeom prst="rect">
              <a:avLst/>
            </a:prstGeom>
            <a:noFill/>
          </p:spPr>
          <p:txBody>
            <a:bodyPr wrap="square" rtlCol="0" anchor="ctr">
              <a:spAutoFit/>
            </a:bodyPr>
            <a:lstStyle/>
            <a:p>
              <a:pPr algn="ctr"/>
              <a:r>
                <a:rPr lang="en-US" sz="2000" dirty="0">
                  <a:solidFill>
                    <a:schemeClr val="bg1"/>
                  </a:solidFill>
                </a:rPr>
                <a:t>Set argument </a:t>
              </a:r>
              <a:r>
                <a:rPr lang="en-US" sz="1600" dirty="0" err="1">
                  <a:solidFill>
                    <a:schemeClr val="bg1"/>
                  </a:solidFill>
                  <a:latin typeface="Monaco" pitchFamily="2" charset="77"/>
                </a:rPr>
                <a:t>na.rm</a:t>
              </a:r>
              <a:r>
                <a:rPr lang="en-US" sz="1600" dirty="0">
                  <a:solidFill>
                    <a:schemeClr val="bg1"/>
                  </a:solidFill>
                  <a:latin typeface="Monaco" pitchFamily="2" charset="77"/>
                </a:rPr>
                <a:t> = TRUE </a:t>
              </a:r>
              <a:r>
                <a:rPr lang="en-US" sz="2000" dirty="0">
                  <a:solidFill>
                    <a:schemeClr val="bg1"/>
                  </a:solidFill>
                </a:rPr>
                <a:t>to ignore missing values (</a:t>
              </a:r>
              <a:r>
                <a:rPr lang="en-US" sz="1600" dirty="0">
                  <a:solidFill>
                    <a:schemeClr val="bg1"/>
                  </a:solidFill>
                  <a:latin typeface="Monaco" pitchFamily="2" charset="77"/>
                </a:rPr>
                <a:t>NA</a:t>
              </a:r>
              <a:r>
                <a:rPr lang="en-US" sz="2000" dirty="0">
                  <a:solidFill>
                    <a:schemeClr val="bg1"/>
                  </a:solidFill>
                </a:rPr>
                <a:t>)</a:t>
              </a:r>
            </a:p>
          </p:txBody>
        </p:sp>
      </p:grpSp>
      <p:sp>
        <p:nvSpPr>
          <p:cNvPr id="7" name="Left Brace 6">
            <a:extLst>
              <a:ext uri="{FF2B5EF4-FFF2-40B4-BE49-F238E27FC236}">
                <a16:creationId xmlns:a16="http://schemas.microsoft.com/office/drawing/2014/main" id="{8CCE7FC5-97D6-6649-BDCB-CEFE1899BE48}"/>
              </a:ext>
            </a:extLst>
          </p:cNvPr>
          <p:cNvSpPr/>
          <p:nvPr/>
        </p:nvSpPr>
        <p:spPr>
          <a:xfrm>
            <a:off x="3288632" y="3449053"/>
            <a:ext cx="296779" cy="2061022"/>
          </a:xfrm>
          <a:prstGeom prst="leftBrace">
            <a:avLst/>
          </a:prstGeom>
          <a:ln w="34925">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950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5950" y="982232"/>
            <a:ext cx="10004392" cy="6975906"/>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68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Turn #4</a:t>
            </a:r>
            <a:br>
              <a:rPr lang="en-US" dirty="0"/>
            </a:br>
            <a:endParaRPr lang="en-US" dirty="0"/>
          </a:p>
        </p:txBody>
      </p:sp>
      <p:sp>
        <p:nvSpPr>
          <p:cNvPr id="3" name="Text Placeholder 2"/>
          <p:cNvSpPr>
            <a:spLocks noGrp="1"/>
          </p:cNvSpPr>
          <p:nvPr>
            <p:ph type="body" sz="quarter" idx="13"/>
          </p:nvPr>
        </p:nvSpPr>
        <p:spPr>
          <a:xfrm>
            <a:off x="1024128" y="2238375"/>
            <a:ext cx="9997658" cy="3476625"/>
          </a:xfrm>
        </p:spPr>
        <p:txBody>
          <a:bodyPr>
            <a:normAutofit/>
          </a:bodyPr>
          <a:lstStyle/>
          <a:p>
            <a:pPr marL="0" indent="0">
              <a:buNone/>
            </a:pPr>
            <a:r>
              <a:rPr lang="en-US" sz="4000" dirty="0"/>
              <a:t>Return to </a:t>
            </a:r>
            <a:r>
              <a:rPr lang="en-US" sz="3200" dirty="0">
                <a:solidFill>
                  <a:schemeClr val="accent2"/>
                </a:solidFill>
                <a:latin typeface="Monaco" charset="0"/>
                <a:ea typeface="Monaco" charset="0"/>
                <a:cs typeface="Monaco" charset="0"/>
              </a:rPr>
              <a:t>03-exploring-data.Rmd</a:t>
            </a:r>
            <a:r>
              <a:rPr lang="en-US" sz="4000" dirty="0"/>
              <a:t>. </a:t>
            </a:r>
          </a:p>
          <a:p>
            <a:pPr marL="0" indent="0">
              <a:buNone/>
            </a:pPr>
            <a:r>
              <a:rPr lang="en-US" sz="4000" dirty="0"/>
              <a:t>Complete the section “</a:t>
            </a:r>
            <a:r>
              <a:rPr lang="en-US" sz="4000" b="1" dirty="0"/>
              <a:t>Your Turn #4: Grouping and Summarizing Data”</a:t>
            </a:r>
            <a:r>
              <a:rPr lang="en-US" sz="4000" dirty="0"/>
              <a:t>.</a:t>
            </a:r>
          </a:p>
          <a:p>
            <a:pPr marL="0" indent="0">
              <a:buNone/>
            </a:pPr>
            <a:r>
              <a:rPr lang="en-US" sz="4000" dirty="0"/>
              <a:t>Then, complete the section “</a:t>
            </a:r>
            <a:r>
              <a:rPr lang="en-US" sz="4000" b="1" dirty="0"/>
              <a:t>Grouping and Summarizing Data</a:t>
            </a:r>
            <a:r>
              <a:rPr lang="en-US" sz="4000" dirty="0"/>
              <a:t>” on the handout.</a:t>
            </a:r>
          </a:p>
          <a:p>
            <a:pPr marL="0" indent="0">
              <a:buNone/>
            </a:pPr>
            <a:endParaRPr lang="en-US" sz="4000" i="1" dirty="0">
              <a:solidFill>
                <a:srgbClr val="FF0000"/>
              </a:solidFill>
            </a:endParaRPr>
          </a:p>
        </p:txBody>
      </p:sp>
    </p:spTree>
    <p:extLst>
      <p:ext uri="{BB962C8B-B14F-4D97-AF65-F5344CB8AC3E}">
        <p14:creationId xmlns:p14="http://schemas.microsoft.com/office/powerpoint/2010/main" val="159368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Data</a:t>
            </a:r>
          </a:p>
        </p:txBody>
      </p:sp>
    </p:spTree>
    <p:extLst>
      <p:ext uri="{BB962C8B-B14F-4D97-AF65-F5344CB8AC3E}">
        <p14:creationId xmlns:p14="http://schemas.microsoft.com/office/powerpoint/2010/main" val="71438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lstStyle/>
          <a:p>
            <a:pPr marL="0" indent="0">
              <a:buNone/>
            </a:pPr>
            <a:r>
              <a:rPr lang="en-US" dirty="0"/>
              <a:t>How do you think the ESR results are distributed?</a:t>
            </a:r>
          </a:p>
          <a:p>
            <a:pPr marL="0" indent="0">
              <a:buNone/>
            </a:pPr>
            <a:r>
              <a:rPr lang="en-US" dirty="0"/>
              <a:t>Discuss with your group.</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6990" y="604157"/>
            <a:ext cx="9902549" cy="6106885"/>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791043" y="1710434"/>
            <a:ext cx="3800706" cy="3800706"/>
          </a:xfrm>
          <a:prstGeom prst="rect">
            <a:avLst/>
          </a:prstGeom>
        </p:spPr>
      </p:pic>
      <p:grpSp>
        <p:nvGrpSpPr>
          <p:cNvPr id="7" name="Group 6"/>
          <p:cNvGrpSpPr/>
          <p:nvPr/>
        </p:nvGrpSpPr>
        <p:grpSpPr>
          <a:xfrm>
            <a:off x="5713442" y="3772357"/>
            <a:ext cx="4096480" cy="1040571"/>
            <a:chOff x="4334347" y="3202731"/>
            <a:chExt cx="4090126" cy="1040571"/>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954107"/>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A grammar of graphics for data visualization</a:t>
            </a:r>
          </a:p>
        </p:txBody>
      </p:sp>
    </p:spTree>
    <p:extLst>
      <p:ext uri="{BB962C8B-B14F-4D97-AF65-F5344CB8AC3E}">
        <p14:creationId xmlns:p14="http://schemas.microsoft.com/office/powerpoint/2010/main" val="204328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grpSp>
        <p:nvGrpSpPr>
          <p:cNvPr id="22" name="Group 21"/>
          <p:cNvGrpSpPr/>
          <p:nvPr/>
        </p:nvGrpSpPr>
        <p:grpSpPr>
          <a:xfrm>
            <a:off x="1082486" y="3200400"/>
            <a:ext cx="9856737" cy="1241527"/>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Result</a:t>
              </a:r>
              <a:r>
                <a:rPr lang="en-US" sz="2800" dirty="0">
                  <a:latin typeface="Monaco" charset="0"/>
                  <a:ea typeface="Monaco" charset="0"/>
                  <a:cs typeface="Monaco"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563842" y="1767952"/>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345001" y="1632134"/>
            <a:ext cx="2365216"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1998432" y="4853350"/>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4828245" y="4717531"/>
            <a:ext cx="2586345"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7648310" y="4848260"/>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32" name="Group 31"/>
          <p:cNvGrpSpPr/>
          <p:nvPr/>
        </p:nvGrpSpPr>
        <p:grpSpPr>
          <a:xfrm>
            <a:off x="896764" y="1596230"/>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&lt;DATA&gt;</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&lt;GEOM_FUNCTION&gt;</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&lt;MAPPINGS&gt;</a:t>
              </a:r>
              <a:r>
                <a:rPr lang="en-US" sz="2800" dirty="0">
                  <a:latin typeface="Monaco" charset="0"/>
                  <a:ea typeface="Monaco" charset="0"/>
                  <a:cs typeface="Monaco" charset="0"/>
                </a:rPr>
                <a:t>))</a:t>
              </a:r>
            </a:p>
          </p:txBody>
        </p:sp>
      </p:grpSp>
      <p:grpSp>
        <p:nvGrpSpPr>
          <p:cNvPr id="7" name="Group 6"/>
          <p:cNvGrpSpPr/>
          <p:nvPr/>
        </p:nvGrpSpPr>
        <p:grpSpPr>
          <a:xfrm>
            <a:off x="4054909" y="1408516"/>
            <a:ext cx="2364364"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Choose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4702</TotalTime>
  <Words>3080</Words>
  <Application>Microsoft Macintosh PowerPoint</Application>
  <PresentationFormat>Widescreen</PresentationFormat>
  <Paragraphs>337</Paragraphs>
  <Slides>38</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PowerPoint Presentation</vt:lpstr>
      <vt:lpstr>Visualizing Data</vt:lpstr>
      <vt:lpstr>Your Turn #1</vt:lpstr>
      <vt:lpstr>PowerPoint Presentation</vt:lpstr>
      <vt:lpstr>PowerPoint Presentation</vt:lpstr>
      <vt:lpstr>PowerPoint Presentation</vt:lpstr>
      <vt:lpstr>To make any kind of graph:</vt:lpstr>
      <vt:lpstr>1. Pick a “Tidy” Data Frame</vt:lpstr>
      <vt:lpstr>PowerPoint Presentation</vt:lpstr>
      <vt:lpstr>2. Choose a “Geom” Function</vt:lpstr>
      <vt:lpstr>PowerPoint Presentation</vt:lpstr>
      <vt:lpstr>3. Write Aesthetic Mappings</vt:lpstr>
      <vt:lpstr>Your Turn #2 </vt:lpstr>
      <vt:lpstr>Isolating Data</vt:lpstr>
      <vt:lpstr>PowerPoint Presentation</vt:lpstr>
      <vt:lpstr>PowerPoint Presentation</vt:lpstr>
      <vt:lpstr>PowerPoint Presentation</vt:lpstr>
      <vt:lpstr>PowerPoint Presentation</vt:lpstr>
      <vt:lpstr>PowerPoint Presentation</vt:lpstr>
      <vt:lpstr>Logical Tests</vt:lpstr>
      <vt:lpstr>PowerPoint Presentation</vt:lpstr>
      <vt:lpstr>PowerPoint Presentation</vt:lpstr>
      <vt:lpstr>PowerPoint Presentation</vt:lpstr>
      <vt:lpstr>PowerPoint Presentation</vt:lpstr>
      <vt:lpstr>PowerPoint Presentation</vt:lpstr>
      <vt:lpstr>Your Turn #3 </vt:lpstr>
      <vt:lpstr>Augmenting Data</vt:lpstr>
      <vt:lpstr>PowerPoint Presentation</vt:lpstr>
      <vt:lpstr>PowerPoint Presentation</vt:lpstr>
      <vt:lpstr>PowerPoint Presentation</vt:lpstr>
      <vt:lpstr>Grouping and Summarizing Data</vt:lpstr>
      <vt:lpstr>PowerPoint Presentation</vt:lpstr>
      <vt:lpstr>Summary (Aggregate) Functions</vt:lpstr>
      <vt:lpstr>PowerPoint Presentation</vt:lpstr>
      <vt:lpstr>Your Turn #4 </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Stephan,M.D.</cp:lastModifiedBy>
  <cp:revision>191</cp:revision>
  <cp:lastPrinted>2018-04-02T16:52:52Z</cp:lastPrinted>
  <dcterms:created xsi:type="dcterms:W3CDTF">2018-02-26T19:02:44Z</dcterms:created>
  <dcterms:modified xsi:type="dcterms:W3CDTF">2018-04-04T04:03:51Z</dcterms:modified>
</cp:coreProperties>
</file>